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3" r:id="rId1"/>
  </p:sldMasterIdLst>
  <p:notesMasterIdLst>
    <p:notesMasterId r:id="rId11"/>
  </p:notesMasterIdLst>
  <p:handoutMasterIdLst>
    <p:handoutMasterId r:id="rId12"/>
  </p:handoutMasterIdLst>
  <p:sldIdLst>
    <p:sldId id="256" r:id="rId2"/>
    <p:sldId id="257" r:id="rId3"/>
    <p:sldId id="317" r:id="rId4"/>
    <p:sldId id="340" r:id="rId5"/>
    <p:sldId id="271" r:id="rId6"/>
    <p:sldId id="342" r:id="rId7"/>
    <p:sldId id="316" r:id="rId8"/>
    <p:sldId id="343" r:id="rId9"/>
    <p:sldId id="336" r:id="rId1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E1700"/>
    <a:srgbClr val="366238"/>
    <a:srgbClr val="663300"/>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70" autoAdjust="0"/>
    <p:restoredTop sz="94660"/>
  </p:normalViewPr>
  <p:slideViewPr>
    <p:cSldViewPr>
      <p:cViewPr varScale="1">
        <p:scale>
          <a:sx n="85" d="100"/>
          <a:sy n="85" d="100"/>
        </p:scale>
        <p:origin x="108" y="54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475" cy="466725"/>
          </a:xfrm>
          <a:prstGeom prst="rect">
            <a:avLst/>
          </a:prstGeom>
        </p:spPr>
        <p:txBody>
          <a:bodyPr vert="horz" lIns="91430" tIns="45716" rIns="91430" bIns="45716" rtlCol="0"/>
          <a:lstStyle>
            <a:lvl1pPr algn="l">
              <a:defRPr sz="1200"/>
            </a:lvl1pPr>
          </a:lstStyle>
          <a:p>
            <a:endParaRPr lang="en-US"/>
          </a:p>
        </p:txBody>
      </p:sp>
      <p:sp>
        <p:nvSpPr>
          <p:cNvPr id="3" name="Date Placeholder 2"/>
          <p:cNvSpPr>
            <a:spLocks noGrp="1"/>
          </p:cNvSpPr>
          <p:nvPr>
            <p:ph type="dt" sz="quarter" idx="1"/>
          </p:nvPr>
        </p:nvSpPr>
        <p:spPr>
          <a:xfrm>
            <a:off x="3970339" y="1"/>
            <a:ext cx="3038475" cy="466725"/>
          </a:xfrm>
          <a:prstGeom prst="rect">
            <a:avLst/>
          </a:prstGeom>
        </p:spPr>
        <p:txBody>
          <a:bodyPr vert="horz" lIns="91430" tIns="45716" rIns="91430" bIns="45716" rtlCol="0"/>
          <a:lstStyle>
            <a:lvl1pPr algn="r">
              <a:defRPr sz="1200"/>
            </a:lvl1pPr>
          </a:lstStyle>
          <a:p>
            <a:fld id="{6CBCDAC7-2F66-4D0B-86C5-90BC25A3407D}" type="datetimeFigureOut">
              <a:rPr lang="en-US" smtClean="0"/>
              <a:t>6/2/2023</a:t>
            </a:fld>
            <a:endParaRPr lang="en-US"/>
          </a:p>
        </p:txBody>
      </p:sp>
      <p:sp>
        <p:nvSpPr>
          <p:cNvPr id="4" name="Footer Placeholder 3"/>
          <p:cNvSpPr>
            <a:spLocks noGrp="1"/>
          </p:cNvSpPr>
          <p:nvPr>
            <p:ph type="ftr" sz="quarter" idx="2"/>
          </p:nvPr>
        </p:nvSpPr>
        <p:spPr>
          <a:xfrm>
            <a:off x="1" y="8829676"/>
            <a:ext cx="3038475" cy="466725"/>
          </a:xfrm>
          <a:prstGeom prst="rect">
            <a:avLst/>
          </a:prstGeom>
        </p:spPr>
        <p:txBody>
          <a:bodyPr vert="horz" lIns="91430" tIns="45716" rIns="91430" bIns="45716" rtlCol="0" anchor="b"/>
          <a:lstStyle>
            <a:lvl1pPr algn="l">
              <a:defRPr sz="1200"/>
            </a:lvl1pPr>
          </a:lstStyle>
          <a:p>
            <a:endParaRPr lang="en-US"/>
          </a:p>
        </p:txBody>
      </p:sp>
      <p:sp>
        <p:nvSpPr>
          <p:cNvPr id="5" name="Slide Number Placeholder 4"/>
          <p:cNvSpPr>
            <a:spLocks noGrp="1"/>
          </p:cNvSpPr>
          <p:nvPr>
            <p:ph type="sldNum" sz="quarter" idx="3"/>
          </p:nvPr>
        </p:nvSpPr>
        <p:spPr>
          <a:xfrm>
            <a:off x="3970339" y="8829676"/>
            <a:ext cx="3038475" cy="466725"/>
          </a:xfrm>
          <a:prstGeom prst="rect">
            <a:avLst/>
          </a:prstGeom>
        </p:spPr>
        <p:txBody>
          <a:bodyPr vert="horz" lIns="91430" tIns="45716" rIns="91430" bIns="45716" rtlCol="0" anchor="b"/>
          <a:lstStyle>
            <a:lvl1pPr algn="r">
              <a:defRPr sz="1200"/>
            </a:lvl1pPr>
          </a:lstStyle>
          <a:p>
            <a:fld id="{E0D428B0-C21E-49E2-9F67-238B356AC2C9}" type="slidenum">
              <a:rPr lang="en-US" smtClean="0"/>
              <a:t>‹#›</a:t>
            </a:fld>
            <a:endParaRPr lang="en-US"/>
          </a:p>
        </p:txBody>
      </p:sp>
    </p:spTree>
    <p:extLst>
      <p:ext uri="{BB962C8B-B14F-4D97-AF65-F5344CB8AC3E}">
        <p14:creationId xmlns:p14="http://schemas.microsoft.com/office/powerpoint/2010/main" val="25959710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03399F96-A169-4438-A2A4-A2AD1B8F6B11}" type="datetimeFigureOut">
              <a:rPr lang="en-US" smtClean="0"/>
              <a:t>6/2/2023</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C886BE2E-64FB-47BB-A255-BE984B1ED538}" type="slidenum">
              <a:rPr lang="en-US" smtClean="0"/>
              <a:t>‹#›</a:t>
            </a:fld>
            <a:endParaRPr lang="en-US"/>
          </a:p>
        </p:txBody>
      </p:sp>
    </p:spTree>
    <p:extLst>
      <p:ext uri="{BB962C8B-B14F-4D97-AF65-F5344CB8AC3E}">
        <p14:creationId xmlns:p14="http://schemas.microsoft.com/office/powerpoint/2010/main" val="8059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C315555-0CFF-4938-A8D8-927D4ECF572F}" type="datetimeFigureOut">
              <a:rPr lang="en-US" smtClean="0"/>
              <a:pPr/>
              <a:t>6/2/2023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E4AD80-76EB-4145-94D6-63A68B085324}" type="slidenum">
              <a:rPr lang="en-US" smtClean="0"/>
              <a:pPr/>
              <a:t>‹#›</a:t>
            </a:fld>
            <a:endParaRPr lang="en-US"/>
          </a:p>
        </p:txBody>
      </p:sp>
    </p:spTree>
    <p:extLst>
      <p:ext uri="{BB962C8B-B14F-4D97-AF65-F5344CB8AC3E}">
        <p14:creationId xmlns:p14="http://schemas.microsoft.com/office/powerpoint/2010/main" val="3837458350"/>
      </p:ext>
    </p:extLst>
  </p:cSld>
  <p:clrMapOvr>
    <a:masterClrMapping/>
  </p:clrMapOvr>
  <p:transition>
    <p:circle/>
  </p:transition>
  <p:timing>
    <p:tnLst>
      <p:par>
        <p:cTn id="1" dur="indefinite" restart="never" nodeType="tmRoot"/>
      </p:par>
    </p:tnLst>
  </p:timing>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315555-0CFF-4938-A8D8-927D4ECF572F}" type="datetimeFigureOut">
              <a:rPr lang="en-US" smtClean="0"/>
              <a:pPr/>
              <a:t>6/2/2023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E4AD80-76EB-4145-94D6-63A68B085324}" type="slidenum">
              <a:rPr lang="en-US" smtClean="0"/>
              <a:pPr/>
              <a:t>‹#›</a:t>
            </a:fld>
            <a:endParaRPr lang="en-US"/>
          </a:p>
        </p:txBody>
      </p:sp>
    </p:spTree>
    <p:extLst>
      <p:ext uri="{BB962C8B-B14F-4D97-AF65-F5344CB8AC3E}">
        <p14:creationId xmlns:p14="http://schemas.microsoft.com/office/powerpoint/2010/main" val="3919425135"/>
      </p:ext>
    </p:extLst>
  </p:cSld>
  <p:clrMapOvr>
    <a:masterClrMapping/>
  </p:clrMapOvr>
  <p:transition>
    <p:circl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315555-0CFF-4938-A8D8-927D4ECF572F}" type="datetimeFigureOut">
              <a:rPr lang="en-US" smtClean="0"/>
              <a:pPr/>
              <a:t>6/2/2023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E4AD80-76EB-4145-94D6-63A68B085324}" type="slidenum">
              <a:rPr lang="en-US" smtClean="0"/>
              <a:pPr/>
              <a:t>‹#›</a:t>
            </a:fld>
            <a:endParaRPr lang="en-US"/>
          </a:p>
        </p:txBody>
      </p:sp>
    </p:spTree>
    <p:extLst>
      <p:ext uri="{BB962C8B-B14F-4D97-AF65-F5344CB8AC3E}">
        <p14:creationId xmlns:p14="http://schemas.microsoft.com/office/powerpoint/2010/main" val="1910247260"/>
      </p:ext>
    </p:extLst>
  </p:cSld>
  <p:clrMapOvr>
    <a:masterClrMapping/>
  </p:clrMapOvr>
  <p:transition>
    <p:circle/>
  </p:transition>
  <p:timing>
    <p:tnLst>
      <p:par>
        <p:cTn id="1" dur="indefinite" restart="never" nodeType="tmRoot"/>
      </p:par>
    </p:tnLst>
  </p:timing>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315555-0CFF-4938-A8D8-927D4ECF572F}" type="datetimeFigureOut">
              <a:rPr lang="en-US" smtClean="0"/>
              <a:pPr/>
              <a:t>6/2/2023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E4AD80-76EB-4145-94D6-63A68B085324}" type="slidenum">
              <a:rPr lang="en-US" smtClean="0"/>
              <a:pPr/>
              <a:t>‹#›</a:t>
            </a:fld>
            <a:endParaRPr lang="en-US"/>
          </a:p>
        </p:txBody>
      </p:sp>
    </p:spTree>
    <p:extLst>
      <p:ext uri="{BB962C8B-B14F-4D97-AF65-F5344CB8AC3E}">
        <p14:creationId xmlns:p14="http://schemas.microsoft.com/office/powerpoint/2010/main" val="4057532848"/>
      </p:ext>
    </p:extLst>
  </p:cSld>
  <p:clrMapOvr>
    <a:masterClrMapping/>
  </p:clrMapOvr>
  <p:transition>
    <p:circl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C315555-0CFF-4938-A8D8-927D4ECF572F}" type="datetimeFigureOut">
              <a:rPr lang="en-US" smtClean="0"/>
              <a:pPr/>
              <a:t>6/2/2023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E4AD80-76EB-4145-94D6-63A68B085324}" type="slidenum">
              <a:rPr lang="en-US" smtClean="0"/>
              <a:pPr/>
              <a:t>‹#›</a:t>
            </a:fld>
            <a:endParaRPr lang="en-US"/>
          </a:p>
        </p:txBody>
      </p:sp>
    </p:spTree>
    <p:extLst>
      <p:ext uri="{BB962C8B-B14F-4D97-AF65-F5344CB8AC3E}">
        <p14:creationId xmlns:p14="http://schemas.microsoft.com/office/powerpoint/2010/main" val="3423674957"/>
      </p:ext>
    </p:extLst>
  </p:cSld>
  <p:clrMapOvr>
    <a:masterClrMapping/>
  </p:clrMapOvr>
  <p:transition>
    <p:circle/>
  </p:transition>
  <p:timing>
    <p:tnLst>
      <p:par>
        <p:cTn id="1" dur="indefinite" restart="never" nodeType="tmRoot"/>
      </p:par>
    </p:tnLst>
  </p:timing>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C315555-0CFF-4938-A8D8-927D4ECF572F}" type="datetimeFigureOut">
              <a:rPr lang="en-US" smtClean="0"/>
              <a:pPr/>
              <a:t>6/2/2023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E4AD80-76EB-4145-94D6-63A68B085324}" type="slidenum">
              <a:rPr lang="en-US" smtClean="0"/>
              <a:pPr/>
              <a:t>‹#›</a:t>
            </a:fld>
            <a:endParaRPr lang="en-US"/>
          </a:p>
        </p:txBody>
      </p:sp>
    </p:spTree>
    <p:extLst>
      <p:ext uri="{BB962C8B-B14F-4D97-AF65-F5344CB8AC3E}">
        <p14:creationId xmlns:p14="http://schemas.microsoft.com/office/powerpoint/2010/main" val="2664357141"/>
      </p:ext>
    </p:extLst>
  </p:cSld>
  <p:clrMapOvr>
    <a:masterClrMapping/>
  </p:clrMapOvr>
  <p:transition>
    <p:circl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C315555-0CFF-4938-A8D8-927D4ECF572F}" type="datetimeFigureOut">
              <a:rPr lang="en-US" smtClean="0"/>
              <a:pPr/>
              <a:t>6/2/2023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E4AD80-76EB-4145-94D6-63A68B085324}" type="slidenum">
              <a:rPr lang="en-US" smtClean="0"/>
              <a:pPr/>
              <a:t>‹#›</a:t>
            </a:fld>
            <a:endParaRPr lang="en-US"/>
          </a:p>
        </p:txBody>
      </p:sp>
    </p:spTree>
    <p:extLst>
      <p:ext uri="{BB962C8B-B14F-4D97-AF65-F5344CB8AC3E}">
        <p14:creationId xmlns:p14="http://schemas.microsoft.com/office/powerpoint/2010/main" val="2099248823"/>
      </p:ext>
    </p:extLst>
  </p:cSld>
  <p:clrMapOvr>
    <a:masterClrMapping/>
  </p:clrMapOvr>
  <p:transition>
    <p:circl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C315555-0CFF-4938-A8D8-927D4ECF572F}" type="datetimeFigureOut">
              <a:rPr lang="en-US" smtClean="0"/>
              <a:pPr/>
              <a:t>6/2/2023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E4AD80-76EB-4145-94D6-63A68B085324}" type="slidenum">
              <a:rPr lang="en-US" smtClean="0"/>
              <a:pPr/>
              <a:t>‹#›</a:t>
            </a:fld>
            <a:endParaRPr lang="en-US"/>
          </a:p>
        </p:txBody>
      </p:sp>
    </p:spTree>
    <p:extLst>
      <p:ext uri="{BB962C8B-B14F-4D97-AF65-F5344CB8AC3E}">
        <p14:creationId xmlns:p14="http://schemas.microsoft.com/office/powerpoint/2010/main" val="1094725991"/>
      </p:ext>
    </p:extLst>
  </p:cSld>
  <p:clrMapOvr>
    <a:masterClrMapping/>
  </p:clrMapOvr>
  <p:transition>
    <p:circl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315555-0CFF-4938-A8D8-927D4ECF572F}" type="datetimeFigureOut">
              <a:rPr lang="en-US" smtClean="0"/>
              <a:pPr/>
              <a:t>6/2/2023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E4AD80-76EB-4145-94D6-63A68B085324}" type="slidenum">
              <a:rPr lang="en-US" smtClean="0"/>
              <a:pPr/>
              <a:t>‹#›</a:t>
            </a:fld>
            <a:endParaRPr lang="en-US"/>
          </a:p>
        </p:txBody>
      </p:sp>
    </p:spTree>
    <p:extLst>
      <p:ext uri="{BB962C8B-B14F-4D97-AF65-F5344CB8AC3E}">
        <p14:creationId xmlns:p14="http://schemas.microsoft.com/office/powerpoint/2010/main" val="810973184"/>
      </p:ext>
    </p:extLst>
  </p:cSld>
  <p:clrMapOvr>
    <a:masterClrMapping/>
  </p:clrMapOvr>
  <p:transition>
    <p:circl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0C315555-0CFF-4938-A8D8-927D4ECF572F}" type="datetimeFigureOut">
              <a:rPr lang="en-US" smtClean="0"/>
              <a:pPr/>
              <a:t>6/2/2023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E4AD80-76EB-4145-94D6-63A68B085324}" type="slidenum">
              <a:rPr lang="en-US" smtClean="0"/>
              <a:pPr/>
              <a:t>‹#›</a:t>
            </a:fld>
            <a:endParaRPr lang="en-US"/>
          </a:p>
        </p:txBody>
      </p:sp>
    </p:spTree>
    <p:extLst>
      <p:ext uri="{BB962C8B-B14F-4D97-AF65-F5344CB8AC3E}">
        <p14:creationId xmlns:p14="http://schemas.microsoft.com/office/powerpoint/2010/main" val="3874860532"/>
      </p:ext>
    </p:extLst>
  </p:cSld>
  <p:clrMapOvr>
    <a:masterClrMapping/>
  </p:clrMapOvr>
  <p:transition>
    <p:circl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0C315555-0CFF-4938-A8D8-927D4ECF572F}" type="datetimeFigureOut">
              <a:rPr lang="en-US" smtClean="0"/>
              <a:pPr/>
              <a:t>6/2/2023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E4AD80-76EB-4145-94D6-63A68B085324}" type="slidenum">
              <a:rPr lang="en-US" smtClean="0"/>
              <a:pPr/>
              <a:t>‹#›</a:t>
            </a:fld>
            <a:endParaRPr lang="en-US"/>
          </a:p>
        </p:txBody>
      </p:sp>
    </p:spTree>
    <p:extLst>
      <p:ext uri="{BB962C8B-B14F-4D97-AF65-F5344CB8AC3E}">
        <p14:creationId xmlns:p14="http://schemas.microsoft.com/office/powerpoint/2010/main" val="3263030757"/>
      </p:ext>
    </p:extLst>
  </p:cSld>
  <p:clrMapOvr>
    <a:masterClrMapping/>
  </p:clrMapOvr>
  <p:transition>
    <p:circl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C315555-0CFF-4938-A8D8-927D4ECF572F}" type="datetimeFigureOut">
              <a:rPr lang="en-US" smtClean="0"/>
              <a:pPr/>
              <a:t>6/2/2023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8E4AD80-76EB-4145-94D6-63A68B085324}" type="slidenum">
              <a:rPr lang="en-US" smtClean="0"/>
              <a:pPr/>
              <a:t>‹#›</a:t>
            </a:fld>
            <a:endParaRPr lang="en-US"/>
          </a:p>
        </p:txBody>
      </p:sp>
    </p:spTree>
    <p:extLst>
      <p:ext uri="{BB962C8B-B14F-4D97-AF65-F5344CB8AC3E}">
        <p14:creationId xmlns:p14="http://schemas.microsoft.com/office/powerpoint/2010/main" val="3662276690"/>
      </p:ext>
    </p:extLst>
  </p:cSld>
  <p:clrMap bg1="lt1" tx1="dk1" bg2="lt2" tx2="dk2" accent1="accent1" accent2="accent2" accent3="accent3" accent4="accent4" accent5="accent5" accent6="accent6" hlink="hlink" folHlink="folHlink"/>
  <p:sldLayoutIdLst>
    <p:sldLayoutId id="2147483994" r:id="rId1"/>
    <p:sldLayoutId id="2147483995" r:id="rId2"/>
    <p:sldLayoutId id="2147483996" r:id="rId3"/>
    <p:sldLayoutId id="2147483997" r:id="rId4"/>
    <p:sldLayoutId id="2147483998" r:id="rId5"/>
    <p:sldLayoutId id="2147483999" r:id="rId6"/>
    <p:sldLayoutId id="2147484000" r:id="rId7"/>
    <p:sldLayoutId id="2147484001" r:id="rId8"/>
    <p:sldLayoutId id="2147484002" r:id="rId9"/>
    <p:sldLayoutId id="2147484003" r:id="rId10"/>
    <p:sldLayoutId id="2147484004" r:id="rId11"/>
  </p:sldLayoutIdLst>
  <p:transition>
    <p:circle/>
  </p:transition>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472482" y="2425797"/>
            <a:ext cx="7648327" cy="1169551"/>
          </a:xfrm>
          <a:prstGeom prst="rect">
            <a:avLst/>
          </a:prstGeom>
          <a:noFill/>
          <a:ln>
            <a:noFill/>
          </a:ln>
        </p:spPr>
        <p:txBody>
          <a:bodyPr wrap="square" rtlCol="0">
            <a:spAutoFit/>
          </a:bodyPr>
          <a:lstStyle/>
          <a:p>
            <a:pPr>
              <a:spcAft>
                <a:spcPts val="600"/>
              </a:spcAft>
            </a:pPr>
            <a:r>
              <a:rPr lang="en-US" sz="2000" b="1" dirty="0">
                <a:solidFill>
                  <a:schemeClr val="accent6">
                    <a:lumMod val="75000"/>
                  </a:schemeClr>
                </a:solidFill>
              </a:rPr>
              <a:t>1. Midwives Oppose Pharaoh’s Evil Command</a:t>
            </a:r>
            <a:r>
              <a:rPr lang="en-US" sz="2000" dirty="0">
                <a:solidFill>
                  <a:schemeClr val="accent6">
                    <a:lumMod val="75000"/>
                  </a:schemeClr>
                </a:solidFill>
              </a:rPr>
              <a:t> (Exodus 1:15-22)</a:t>
            </a:r>
          </a:p>
          <a:p>
            <a:pPr>
              <a:spcAft>
                <a:spcPts val="600"/>
              </a:spcAft>
            </a:pPr>
            <a:r>
              <a:rPr lang="en-US" sz="2000" b="1" dirty="0">
                <a:solidFill>
                  <a:schemeClr val="accent6">
                    <a:lumMod val="75000"/>
                  </a:schemeClr>
                </a:solidFill>
              </a:rPr>
              <a:t>2. Pharaoh Seeks Moses’ Life</a:t>
            </a:r>
            <a:r>
              <a:rPr lang="en-US" sz="2000" dirty="0">
                <a:solidFill>
                  <a:schemeClr val="accent6">
                    <a:lumMod val="75000"/>
                  </a:schemeClr>
                </a:solidFill>
              </a:rPr>
              <a:t> (Exodus 2:5-15)</a:t>
            </a:r>
          </a:p>
          <a:p>
            <a:pPr>
              <a:spcAft>
                <a:spcPts val="600"/>
              </a:spcAft>
            </a:pPr>
            <a:r>
              <a:rPr lang="en-US" sz="2000" b="1" dirty="0">
                <a:solidFill>
                  <a:schemeClr val="accent6">
                    <a:lumMod val="75000"/>
                  </a:schemeClr>
                </a:solidFill>
              </a:rPr>
              <a:t>3. Israel Cries Out to God</a:t>
            </a:r>
            <a:r>
              <a:rPr lang="en-US" sz="2000" dirty="0">
                <a:solidFill>
                  <a:schemeClr val="accent6">
                    <a:lumMod val="75000"/>
                  </a:schemeClr>
                </a:solidFill>
              </a:rPr>
              <a:t> (Exodus 2:23-25)</a:t>
            </a:r>
          </a:p>
        </p:txBody>
      </p:sp>
      <p:sp>
        <p:nvSpPr>
          <p:cNvPr id="2" name="TextBox 1"/>
          <p:cNvSpPr txBox="1"/>
          <p:nvPr/>
        </p:nvSpPr>
        <p:spPr>
          <a:xfrm>
            <a:off x="0" y="812672"/>
            <a:ext cx="9144000" cy="769441"/>
          </a:xfrm>
          <a:prstGeom prst="rect">
            <a:avLst/>
          </a:prstGeom>
          <a:noFill/>
        </p:spPr>
        <p:txBody>
          <a:bodyPr wrap="square" rtlCol="0">
            <a:spAutoFit/>
          </a:bodyPr>
          <a:lstStyle/>
          <a:p>
            <a:pPr algn="ctr"/>
            <a:r>
              <a:rPr lang="en-US" sz="4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PHARAOH PERSECUTES ISRAEL</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50000"/>
          <a:stretch/>
        </p:blipFill>
        <p:spPr>
          <a:xfrm flipH="1">
            <a:off x="76200" y="4111273"/>
            <a:ext cx="4015409" cy="2746727"/>
          </a:xfrm>
          <a:prstGeom prst="rect">
            <a:avLst/>
          </a:prstGeom>
        </p:spPr>
      </p:pic>
      <p:sp>
        <p:nvSpPr>
          <p:cNvPr id="6" name="Text Placeholder 5"/>
          <p:cNvSpPr>
            <a:spLocks noGrp="1"/>
          </p:cNvSpPr>
          <p:nvPr>
            <p:ph type="subTitle" idx="1"/>
          </p:nvPr>
        </p:nvSpPr>
        <p:spPr>
          <a:xfrm>
            <a:off x="4091609" y="5029200"/>
            <a:ext cx="4761753" cy="1388165"/>
          </a:xfrm>
        </p:spPr>
        <p:txBody>
          <a:bodyPr>
            <a:noAutofit/>
          </a:bodyPr>
          <a:lstStyle/>
          <a:p>
            <a:pPr algn="l"/>
            <a:r>
              <a:rPr lang="en-US" sz="2800" i="0" dirty="0" smtClean="0">
                <a:solidFill>
                  <a:schemeClr val="accent4">
                    <a:lumMod val="60000"/>
                    <a:lumOff val="40000"/>
                  </a:schemeClr>
                </a:solidFill>
                <a:latin typeface="Arial" panose="020B0604020202020204" pitchFamily="34" charset="0"/>
                <a:cs typeface="Arial" panose="020B0604020202020204" pitchFamily="34" charset="0"/>
              </a:rPr>
              <a:t>Central Truth: </a:t>
            </a:r>
          </a:p>
          <a:p>
            <a:pPr algn="l"/>
            <a:r>
              <a:rPr lang="en-US" sz="2000" b="1" dirty="0">
                <a:solidFill>
                  <a:schemeClr val="accent4">
                    <a:lumMod val="60000"/>
                    <a:lumOff val="40000"/>
                  </a:schemeClr>
                </a:solidFill>
              </a:rPr>
              <a:t>Recognize God’s favor on His people and respond with obedience to Him.</a:t>
            </a:r>
            <a:endParaRPr lang="en-US" sz="2000" b="1" i="0" dirty="0">
              <a:solidFill>
                <a:schemeClr val="accent4">
                  <a:lumMod val="60000"/>
                  <a:lumOff val="40000"/>
                </a:schemeClr>
              </a:solidFill>
              <a:latin typeface="Arial" panose="020B0604020202020204" pitchFamily="34" charset="0"/>
              <a:cs typeface="Arial" panose="020B0604020202020204" pitchFamily="34" charset="0"/>
            </a:endParaRPr>
          </a:p>
        </p:txBody>
      </p:sp>
    </p:spTree>
  </p:cSld>
  <p:clrMapOvr>
    <a:masterClrMapping/>
  </p:clrMapOvr>
  <p:transition>
    <p:circl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76200"/>
            <a:ext cx="6248400" cy="1015663"/>
          </a:xfrm>
          <a:prstGeom prst="rect">
            <a:avLst/>
          </a:prstGeom>
          <a:noFill/>
        </p:spPr>
        <p:txBody>
          <a:bodyPr wrap="square" rtlCol="0">
            <a:spAutoFit/>
          </a:bodyPr>
          <a:lstStyle/>
          <a:p>
            <a:r>
              <a:rPr lang="en-US" sz="6000" dirty="0" smtClean="0">
                <a:ln w="0"/>
                <a:solidFill>
                  <a:schemeClr val="accent1">
                    <a:lumMod val="75000"/>
                  </a:schemeClr>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Introduction</a:t>
            </a:r>
            <a:endParaRPr lang="en-US" sz="6000" dirty="0">
              <a:ln w="0"/>
              <a:solidFill>
                <a:schemeClr val="accent1">
                  <a:lumMod val="75000"/>
                </a:schemeClr>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52500" b="13423"/>
          <a:stretch/>
        </p:blipFill>
        <p:spPr>
          <a:xfrm rot="16200000">
            <a:off x="4129970" y="2014566"/>
            <a:ext cx="5989461" cy="3733801"/>
          </a:xfrm>
          <a:prstGeom prst="rect">
            <a:avLst/>
          </a:prstGeom>
        </p:spPr>
      </p:pic>
      <p:sp>
        <p:nvSpPr>
          <p:cNvPr id="3" name="TextBox 2"/>
          <p:cNvSpPr txBox="1"/>
          <p:nvPr/>
        </p:nvSpPr>
        <p:spPr>
          <a:xfrm>
            <a:off x="347472" y="1371600"/>
            <a:ext cx="5715000" cy="4832092"/>
          </a:xfrm>
          <a:prstGeom prst="rect">
            <a:avLst/>
          </a:prstGeom>
          <a:noFill/>
        </p:spPr>
        <p:txBody>
          <a:bodyPr wrap="square" rtlCol="0">
            <a:spAutoFit/>
          </a:bodyPr>
          <a:lstStyle/>
          <a:p>
            <a:r>
              <a:rPr lang="en-US" sz="2200" dirty="0"/>
              <a:t> </a:t>
            </a:r>
            <a:r>
              <a:rPr lang="en-US" sz="2200" dirty="0" smtClean="0"/>
              <a:t>      </a:t>
            </a:r>
            <a:r>
              <a:rPr lang="en-US" sz="2200" dirty="0" smtClean="0">
                <a:solidFill>
                  <a:schemeClr val="accent1">
                    <a:lumMod val="75000"/>
                  </a:schemeClr>
                </a:solidFill>
              </a:rPr>
              <a:t>The </a:t>
            </a:r>
            <a:r>
              <a:rPr lang="en-US" sz="2200" dirty="0">
                <a:solidFill>
                  <a:schemeClr val="accent1">
                    <a:lumMod val="75000"/>
                  </a:schemeClr>
                </a:solidFill>
              </a:rPr>
              <a:t>deliverance God brought about through the Exodus greatly impacted the minds and hearts of the children of Israel. They would always look back to this event as their beginning as a nation and the inauguration of their covenant relationship with God. Even today, Jewish people look back to the Exodus as the most significant incident in their history. It is remembered in song, commemorated in poetry, celebrated yearly in the Passover meal, and studied as an event of momentous historical and spiritual importance. It has been said that without the Exodus, Israel has no history. We cannot minimize the significance of this study.</a:t>
            </a:r>
          </a:p>
        </p:txBody>
      </p:sp>
    </p:spTree>
  </p:cSld>
  <p:clrMapOvr>
    <a:masterClrMapping/>
  </p:clrMapOvr>
  <p:transition>
    <p:circl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19100" y="152400"/>
            <a:ext cx="7924800" cy="707886"/>
          </a:xfrm>
          <a:prstGeom prst="rect">
            <a:avLst/>
          </a:prstGeom>
          <a:noFill/>
        </p:spPr>
        <p:txBody>
          <a:bodyPr wrap="square" rtlCol="0">
            <a:spAutoFit/>
          </a:bodyPr>
          <a:lstStyle/>
          <a:p>
            <a:r>
              <a:rPr lang="en-US" sz="2000" b="1" dirty="0" smtClean="0">
                <a:solidFill>
                  <a:schemeClr val="accent2"/>
                </a:solidFill>
              </a:rPr>
              <a:t>1.  MIDWIVES </a:t>
            </a:r>
            <a:r>
              <a:rPr lang="en-US" sz="2000" b="1" dirty="0">
                <a:solidFill>
                  <a:schemeClr val="accent2"/>
                </a:solidFill>
              </a:rPr>
              <a:t>OPPOSE PHARAOH’S EVIL COMMAND</a:t>
            </a:r>
            <a:endParaRPr lang="en-US" sz="2000" dirty="0">
              <a:solidFill>
                <a:schemeClr val="accent2"/>
              </a:solidFill>
            </a:endParaRPr>
          </a:p>
          <a:p>
            <a:r>
              <a:rPr lang="en-US" sz="2000" b="1" dirty="0" smtClean="0">
                <a:solidFill>
                  <a:schemeClr val="accent2"/>
                </a:solidFill>
              </a:rPr>
              <a:t>     A.  The </a:t>
            </a:r>
            <a:r>
              <a:rPr lang="en-US" sz="2000" b="1" dirty="0">
                <a:solidFill>
                  <a:schemeClr val="accent2"/>
                </a:solidFill>
              </a:rPr>
              <a:t>First Murderous Order </a:t>
            </a:r>
            <a:r>
              <a:rPr lang="en-US" sz="2000" dirty="0">
                <a:solidFill>
                  <a:schemeClr val="accent2"/>
                </a:solidFill>
              </a:rPr>
              <a:t>(Exodus 1:15-17)</a:t>
            </a:r>
          </a:p>
        </p:txBody>
      </p:sp>
      <p:sp>
        <p:nvSpPr>
          <p:cNvPr id="8" name="TextBox 7"/>
          <p:cNvSpPr txBox="1"/>
          <p:nvPr/>
        </p:nvSpPr>
        <p:spPr>
          <a:xfrm>
            <a:off x="1066800" y="961365"/>
            <a:ext cx="8077200" cy="1938992"/>
          </a:xfrm>
          <a:prstGeom prst="rect">
            <a:avLst/>
          </a:prstGeom>
          <a:noFill/>
          <a:effectLst>
            <a:softEdge rad="635000"/>
          </a:effectLst>
        </p:spPr>
        <p:txBody>
          <a:bodyPr wrap="square" rtlCol="0">
            <a:spAutoFit/>
          </a:bodyPr>
          <a:lstStyle/>
          <a:p>
            <a:r>
              <a:rPr lang="en-US" sz="2000" b="1" baseline="30000" dirty="0"/>
              <a:t>15 </a:t>
            </a:r>
            <a:r>
              <a:rPr lang="en-US" sz="2000" dirty="0"/>
              <a:t>Then the king of Egypt spoke to the Hebrew midwives, of whom the name of one was </a:t>
            </a:r>
            <a:r>
              <a:rPr lang="en-US" sz="2000" dirty="0" err="1"/>
              <a:t>Shiphrah</a:t>
            </a:r>
            <a:r>
              <a:rPr lang="en-US" sz="2000" dirty="0"/>
              <a:t> and the name of the other </a:t>
            </a:r>
            <a:r>
              <a:rPr lang="en-US" sz="2000" dirty="0" err="1"/>
              <a:t>Puah</a:t>
            </a:r>
            <a:r>
              <a:rPr lang="en-US" sz="2000" dirty="0"/>
              <a:t>; </a:t>
            </a:r>
            <a:r>
              <a:rPr lang="en-US" sz="2000" b="1" baseline="30000" dirty="0">
                <a:solidFill>
                  <a:schemeClr val="accent2"/>
                </a:solidFill>
              </a:rPr>
              <a:t>16 </a:t>
            </a:r>
            <a:r>
              <a:rPr lang="en-US" sz="2000" dirty="0">
                <a:solidFill>
                  <a:schemeClr val="accent2"/>
                </a:solidFill>
              </a:rPr>
              <a:t>and he said, “When you do the duties of a midwife for the Hebrew women, and see them on the </a:t>
            </a:r>
            <a:r>
              <a:rPr lang="en-US" sz="2000" dirty="0" err="1">
                <a:solidFill>
                  <a:schemeClr val="accent2"/>
                </a:solidFill>
              </a:rPr>
              <a:t>birthstools</a:t>
            </a:r>
            <a:r>
              <a:rPr lang="en-US" sz="2000" dirty="0">
                <a:solidFill>
                  <a:schemeClr val="accent2"/>
                </a:solidFill>
              </a:rPr>
              <a:t>, if it is a son, then you shall kill him; but if it is a daughter, then she shall live.” </a:t>
            </a:r>
            <a:r>
              <a:rPr lang="en-US" sz="2000" b="1" baseline="30000" dirty="0"/>
              <a:t>17 </a:t>
            </a:r>
            <a:r>
              <a:rPr lang="en-US" sz="2000" dirty="0"/>
              <a:t>But the midwives feared God, and did not do as the king of Egypt commanded them, but saved the male children alive.</a:t>
            </a:r>
            <a:endParaRPr lang="en-US" sz="2000" dirty="0">
              <a:solidFill>
                <a:schemeClr val="accent3">
                  <a:lumMod val="40000"/>
                  <a:lumOff val="60000"/>
                </a:schemeClr>
              </a:solidFill>
            </a:endParaRPr>
          </a:p>
        </p:txBody>
      </p:sp>
      <p:sp>
        <p:nvSpPr>
          <p:cNvPr id="3" name="TextBox 2"/>
          <p:cNvSpPr txBox="1"/>
          <p:nvPr/>
        </p:nvSpPr>
        <p:spPr>
          <a:xfrm>
            <a:off x="685800" y="5867400"/>
            <a:ext cx="7924800" cy="707886"/>
          </a:xfrm>
          <a:prstGeom prst="rect">
            <a:avLst/>
          </a:prstGeom>
          <a:noFill/>
        </p:spPr>
        <p:txBody>
          <a:bodyPr wrap="square" rtlCol="0">
            <a:spAutoFit/>
          </a:bodyPr>
          <a:lstStyle/>
          <a:p>
            <a:pPr marL="285750" indent="-285750">
              <a:buFont typeface="Arial" panose="020B0604020202020204" pitchFamily="34" charset="0"/>
              <a:buChar char="•"/>
            </a:pPr>
            <a:r>
              <a:rPr lang="en-US" sz="2000" i="1" dirty="0">
                <a:solidFill>
                  <a:schemeClr val="accent1">
                    <a:lumMod val="50000"/>
                  </a:schemeClr>
                </a:solidFill>
              </a:rPr>
              <a:t>According to verse 17, what motivated the Hebrew midwives to disobey Pharaoh’s decree? What principle should we learn from their example?</a:t>
            </a:r>
            <a:r>
              <a:rPr lang="en-US" sz="2000" dirty="0">
                <a:solidFill>
                  <a:schemeClr val="accent1">
                    <a:lumMod val="50000"/>
                  </a:schemeClr>
                </a:solidFill>
              </a:rPr>
              <a:t> </a:t>
            </a:r>
            <a:endParaRPr lang="en-US" sz="2000" i="1" dirty="0">
              <a:solidFill>
                <a:schemeClr val="accent1">
                  <a:lumMod val="50000"/>
                </a:schemeClr>
              </a:solidFill>
              <a:latin typeface="Century Schoolbook" panose="02040604050505020304" pitchFamily="18"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01436"/>
            <a:ext cx="9144000" cy="2589266"/>
          </a:xfrm>
          <a:prstGeom prst="rect">
            <a:avLst/>
          </a:prstGeom>
        </p:spPr>
      </p:pic>
    </p:spTree>
    <p:extLst>
      <p:ext uri="{BB962C8B-B14F-4D97-AF65-F5344CB8AC3E}">
        <p14:creationId xmlns:p14="http://schemas.microsoft.com/office/powerpoint/2010/main" val="2895100244"/>
      </p:ext>
    </p:extLst>
  </p:cSld>
  <p:clrMapOvr>
    <a:masterClrMapping/>
  </p:clrMapOvr>
  <p:transition>
    <p:circl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63700" y="4564143"/>
            <a:ext cx="6248400" cy="2293857"/>
          </a:xfrm>
          <a:prstGeom prst="rect">
            <a:avLst/>
          </a:prstGeom>
        </p:spPr>
      </p:pic>
      <p:sp>
        <p:nvSpPr>
          <p:cNvPr id="6" name="TextBox 5"/>
          <p:cNvSpPr txBox="1"/>
          <p:nvPr/>
        </p:nvSpPr>
        <p:spPr>
          <a:xfrm>
            <a:off x="457200" y="228600"/>
            <a:ext cx="7924800" cy="400110"/>
          </a:xfrm>
          <a:prstGeom prst="rect">
            <a:avLst/>
          </a:prstGeom>
          <a:noFill/>
        </p:spPr>
        <p:txBody>
          <a:bodyPr wrap="square" rtlCol="0">
            <a:spAutoFit/>
          </a:bodyPr>
          <a:lstStyle/>
          <a:p>
            <a:r>
              <a:rPr lang="en-US" sz="2000" b="1" dirty="0" smtClean="0"/>
              <a:t>B.  The </a:t>
            </a:r>
            <a:r>
              <a:rPr lang="en-US" sz="2000" b="1" dirty="0"/>
              <a:t>Second Murderous Order </a:t>
            </a:r>
            <a:r>
              <a:rPr lang="en-US" sz="2000" dirty="0"/>
              <a:t>(Exodus 1:18-22)</a:t>
            </a:r>
          </a:p>
        </p:txBody>
      </p:sp>
      <p:sp>
        <p:nvSpPr>
          <p:cNvPr id="8" name="TextBox 7"/>
          <p:cNvSpPr txBox="1"/>
          <p:nvPr/>
        </p:nvSpPr>
        <p:spPr>
          <a:xfrm>
            <a:off x="838200" y="762000"/>
            <a:ext cx="8153400" cy="2862322"/>
          </a:xfrm>
          <a:prstGeom prst="rect">
            <a:avLst/>
          </a:prstGeom>
          <a:noFill/>
          <a:effectLst>
            <a:softEdge rad="635000"/>
          </a:effectLst>
        </p:spPr>
        <p:txBody>
          <a:bodyPr wrap="square" rtlCol="0">
            <a:spAutoFit/>
          </a:bodyPr>
          <a:lstStyle/>
          <a:p>
            <a:r>
              <a:rPr lang="en-US" sz="2000" b="1" baseline="30000" dirty="0"/>
              <a:t>18 </a:t>
            </a:r>
            <a:r>
              <a:rPr lang="en-US" sz="2000" dirty="0"/>
              <a:t>So the king of Egypt called for the midwives and said to them, “Why have you done this thing, and saved the male children alive</a:t>
            </a:r>
            <a:r>
              <a:rPr lang="en-US" sz="2000" dirty="0" smtClean="0"/>
              <a:t>?” </a:t>
            </a:r>
            <a:r>
              <a:rPr lang="en-US" sz="2000" b="1" baseline="30000" dirty="0" smtClean="0">
                <a:solidFill>
                  <a:schemeClr val="accent2"/>
                </a:solidFill>
              </a:rPr>
              <a:t>19</a:t>
            </a:r>
            <a:r>
              <a:rPr lang="en-US" sz="2000" b="1" baseline="30000" dirty="0">
                <a:solidFill>
                  <a:schemeClr val="accent2"/>
                </a:solidFill>
              </a:rPr>
              <a:t> </a:t>
            </a:r>
            <a:r>
              <a:rPr lang="en-US" sz="2000" dirty="0">
                <a:solidFill>
                  <a:schemeClr val="accent2"/>
                </a:solidFill>
              </a:rPr>
              <a:t>And the midwives said to Pharaoh, “Because the Hebrew women are not like the Egyptian women; for they </a:t>
            </a:r>
            <a:r>
              <a:rPr lang="en-US" sz="2000" dirty="0" smtClean="0">
                <a:solidFill>
                  <a:schemeClr val="accent2"/>
                </a:solidFill>
              </a:rPr>
              <a:t>are</a:t>
            </a:r>
            <a:r>
              <a:rPr lang="en-US" sz="2000" dirty="0">
                <a:solidFill>
                  <a:schemeClr val="accent2"/>
                </a:solidFill>
              </a:rPr>
              <a:t> lively and give birth before the midwives come to them</a:t>
            </a:r>
            <a:r>
              <a:rPr lang="en-US" sz="2000" dirty="0" smtClean="0">
                <a:solidFill>
                  <a:schemeClr val="accent2"/>
                </a:solidFill>
              </a:rPr>
              <a:t>.” </a:t>
            </a:r>
            <a:r>
              <a:rPr lang="en-US" sz="2000" b="1" baseline="30000" dirty="0" smtClean="0"/>
              <a:t>20</a:t>
            </a:r>
            <a:r>
              <a:rPr lang="en-US" sz="2000" b="1" baseline="30000" dirty="0"/>
              <a:t> </a:t>
            </a:r>
            <a:r>
              <a:rPr lang="en-US" sz="2000" dirty="0"/>
              <a:t>Therefore God dealt well with the midwives, and the people multiplied and </a:t>
            </a:r>
            <a:r>
              <a:rPr lang="en-US" sz="2000" dirty="0" smtClean="0"/>
              <a:t>grew </a:t>
            </a:r>
            <a:r>
              <a:rPr lang="en-US" sz="2000" dirty="0"/>
              <a:t>very mighty. </a:t>
            </a:r>
            <a:r>
              <a:rPr lang="en-US" sz="2000" b="1" baseline="30000" dirty="0">
                <a:solidFill>
                  <a:schemeClr val="accent2"/>
                </a:solidFill>
              </a:rPr>
              <a:t>21 </a:t>
            </a:r>
            <a:r>
              <a:rPr lang="en-US" sz="2000" dirty="0">
                <a:solidFill>
                  <a:schemeClr val="accent2"/>
                </a:solidFill>
              </a:rPr>
              <a:t>And so it was, because the midwives feared God, that He </a:t>
            </a:r>
            <a:r>
              <a:rPr lang="en-US" sz="2000" dirty="0" smtClean="0">
                <a:solidFill>
                  <a:schemeClr val="accent2"/>
                </a:solidFill>
              </a:rPr>
              <a:t>provided </a:t>
            </a:r>
            <a:r>
              <a:rPr lang="en-US" sz="2000" dirty="0">
                <a:solidFill>
                  <a:schemeClr val="accent2"/>
                </a:solidFill>
              </a:rPr>
              <a:t>households for them</a:t>
            </a:r>
            <a:r>
              <a:rPr lang="en-US" sz="2000" dirty="0" smtClean="0">
                <a:solidFill>
                  <a:schemeClr val="accent2"/>
                </a:solidFill>
              </a:rPr>
              <a:t>. </a:t>
            </a:r>
            <a:r>
              <a:rPr lang="en-US" sz="2000" b="1" baseline="30000" dirty="0" smtClean="0"/>
              <a:t>22</a:t>
            </a:r>
            <a:r>
              <a:rPr lang="en-US" sz="2000" b="1" baseline="30000" dirty="0"/>
              <a:t> </a:t>
            </a:r>
            <a:r>
              <a:rPr lang="en-US" sz="2000" dirty="0"/>
              <a:t>So Pharaoh commanded all his people, saying, “Every son who is </a:t>
            </a:r>
            <a:r>
              <a:rPr lang="en-US" sz="2000" dirty="0" smtClean="0"/>
              <a:t>born </a:t>
            </a:r>
            <a:r>
              <a:rPr lang="en-US" sz="2000" dirty="0"/>
              <a:t>you shall cast into the river, and every daughter you shall save alive.”</a:t>
            </a:r>
          </a:p>
        </p:txBody>
      </p:sp>
      <p:sp>
        <p:nvSpPr>
          <p:cNvPr id="2" name="TextBox 1"/>
          <p:cNvSpPr txBox="1"/>
          <p:nvPr/>
        </p:nvSpPr>
        <p:spPr>
          <a:xfrm>
            <a:off x="863600" y="3757612"/>
            <a:ext cx="7848600" cy="1384995"/>
          </a:xfrm>
          <a:prstGeom prst="rect">
            <a:avLst/>
          </a:prstGeom>
          <a:noFill/>
        </p:spPr>
        <p:txBody>
          <a:bodyPr wrap="square" rtlCol="0">
            <a:spAutoFit/>
          </a:bodyPr>
          <a:lstStyle/>
          <a:p>
            <a:pPr algn="ctr"/>
            <a:r>
              <a:rPr lang="en-US" sz="2400" b="1" dirty="0">
                <a:solidFill>
                  <a:schemeClr val="accent1">
                    <a:lumMod val="50000"/>
                  </a:schemeClr>
                </a:solidFill>
              </a:rPr>
              <a:t>God Alone</a:t>
            </a:r>
            <a:endParaRPr lang="en-US" sz="2400" dirty="0">
              <a:solidFill>
                <a:schemeClr val="accent1">
                  <a:lumMod val="50000"/>
                </a:schemeClr>
              </a:solidFill>
            </a:endParaRPr>
          </a:p>
          <a:p>
            <a:r>
              <a:rPr lang="en-US" dirty="0">
                <a:solidFill>
                  <a:schemeClr val="accent1">
                    <a:lumMod val="50000"/>
                  </a:schemeClr>
                </a:solidFill>
              </a:rPr>
              <a:t> </a:t>
            </a:r>
            <a:r>
              <a:rPr lang="en-US" dirty="0" smtClean="0">
                <a:solidFill>
                  <a:schemeClr val="accent1">
                    <a:lumMod val="50000"/>
                  </a:schemeClr>
                </a:solidFill>
              </a:rPr>
              <a:t>    </a:t>
            </a:r>
            <a:r>
              <a:rPr lang="en-US" sz="2000" dirty="0" smtClean="0">
                <a:solidFill>
                  <a:schemeClr val="accent1">
                    <a:lumMod val="50000"/>
                  </a:schemeClr>
                </a:solidFill>
              </a:rPr>
              <a:t>Blessed </a:t>
            </a:r>
            <a:r>
              <a:rPr lang="en-US" sz="2000" dirty="0">
                <a:solidFill>
                  <a:schemeClr val="accent1">
                    <a:lumMod val="50000"/>
                  </a:schemeClr>
                </a:solidFill>
              </a:rPr>
              <a:t>is the man who stands before the cruelest king and fears only his God.—</a:t>
            </a:r>
            <a:r>
              <a:rPr lang="en-US" sz="2000" i="1" dirty="0">
                <a:solidFill>
                  <a:schemeClr val="accent1">
                    <a:lumMod val="50000"/>
                  </a:schemeClr>
                </a:solidFill>
              </a:rPr>
              <a:t>Calvin Miller</a:t>
            </a:r>
          </a:p>
          <a:p>
            <a:endParaRPr lang="en-US" sz="2000" dirty="0"/>
          </a:p>
        </p:txBody>
      </p:sp>
    </p:spTree>
    <p:extLst>
      <p:ext uri="{BB962C8B-B14F-4D97-AF65-F5344CB8AC3E}">
        <p14:creationId xmlns:p14="http://schemas.microsoft.com/office/powerpoint/2010/main" val="2538006334"/>
      </p:ext>
    </p:extLst>
  </p:cSld>
  <p:clrMapOvr>
    <a:masterClrMapping/>
  </p:clrMapOvr>
  <p:transition>
    <p:circl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7500" t="6553" r="50000" b="12546"/>
          <a:stretch/>
        </p:blipFill>
        <p:spPr>
          <a:xfrm>
            <a:off x="269748" y="3872752"/>
            <a:ext cx="2819400" cy="2985248"/>
          </a:xfrm>
          <a:prstGeom prst="rect">
            <a:avLst/>
          </a:prstGeom>
        </p:spPr>
      </p:pic>
      <p:sp>
        <p:nvSpPr>
          <p:cNvPr id="6" name="TextBox 5"/>
          <p:cNvSpPr txBox="1"/>
          <p:nvPr/>
        </p:nvSpPr>
        <p:spPr>
          <a:xfrm>
            <a:off x="269748" y="152400"/>
            <a:ext cx="7848600" cy="707886"/>
          </a:xfrm>
          <a:prstGeom prst="rect">
            <a:avLst/>
          </a:prstGeom>
          <a:noFill/>
        </p:spPr>
        <p:txBody>
          <a:bodyPr wrap="square" rtlCol="0">
            <a:spAutoFit/>
          </a:bodyPr>
          <a:lstStyle/>
          <a:p>
            <a:r>
              <a:rPr lang="en-US" sz="2000" b="1" dirty="0" smtClean="0">
                <a:solidFill>
                  <a:schemeClr val="accent3"/>
                </a:solidFill>
              </a:rPr>
              <a:t>2.</a:t>
            </a:r>
            <a:r>
              <a:rPr lang="en-US" sz="2000" b="1" dirty="0">
                <a:solidFill>
                  <a:schemeClr val="accent3"/>
                </a:solidFill>
              </a:rPr>
              <a:t> </a:t>
            </a:r>
            <a:r>
              <a:rPr lang="en-US" sz="2000" b="1" dirty="0" smtClean="0">
                <a:solidFill>
                  <a:schemeClr val="accent3"/>
                </a:solidFill>
              </a:rPr>
              <a:t> PHARAOH </a:t>
            </a:r>
            <a:r>
              <a:rPr lang="en-US" sz="2000" b="1" dirty="0">
                <a:solidFill>
                  <a:schemeClr val="accent3"/>
                </a:solidFill>
              </a:rPr>
              <a:t>SEEKS MOSES’ LIFE</a:t>
            </a:r>
            <a:endParaRPr lang="en-US" sz="2000" dirty="0">
              <a:solidFill>
                <a:schemeClr val="accent3"/>
              </a:solidFill>
            </a:endParaRPr>
          </a:p>
          <a:p>
            <a:r>
              <a:rPr lang="en-US" sz="2000" b="1" dirty="0" smtClean="0">
                <a:solidFill>
                  <a:schemeClr val="accent3"/>
                </a:solidFill>
              </a:rPr>
              <a:t>     A.  Moses</a:t>
            </a:r>
            <a:r>
              <a:rPr lang="en-US" sz="2000" b="1" dirty="0">
                <a:solidFill>
                  <a:schemeClr val="accent3"/>
                </a:solidFill>
              </a:rPr>
              <a:t>’ Life Spared </a:t>
            </a:r>
            <a:r>
              <a:rPr lang="en-US" sz="2000" dirty="0">
                <a:solidFill>
                  <a:schemeClr val="accent3"/>
                </a:solidFill>
              </a:rPr>
              <a:t>(Exodus 2:5-10)</a:t>
            </a:r>
          </a:p>
        </p:txBody>
      </p:sp>
      <p:sp>
        <p:nvSpPr>
          <p:cNvPr id="2" name="TextBox 1"/>
          <p:cNvSpPr txBox="1"/>
          <p:nvPr/>
        </p:nvSpPr>
        <p:spPr>
          <a:xfrm>
            <a:off x="914400" y="860286"/>
            <a:ext cx="8001000" cy="4093428"/>
          </a:xfrm>
          <a:prstGeom prst="rect">
            <a:avLst/>
          </a:prstGeom>
          <a:noFill/>
        </p:spPr>
        <p:txBody>
          <a:bodyPr wrap="square" rtlCol="0">
            <a:spAutoFit/>
          </a:bodyPr>
          <a:lstStyle/>
          <a:p>
            <a:r>
              <a:rPr lang="en-US" sz="2000" b="1" baseline="30000" dirty="0"/>
              <a:t>5 </a:t>
            </a:r>
            <a:r>
              <a:rPr lang="en-US" sz="2000" dirty="0"/>
              <a:t>Then the daughter of Pharaoh came down to bathe at the river. And her maidens walked along the riverside; and when she saw the ark among the reeds, she sent her maid to get it. </a:t>
            </a:r>
            <a:r>
              <a:rPr lang="en-US" sz="2000" b="1" baseline="30000" dirty="0">
                <a:solidFill>
                  <a:schemeClr val="accent3"/>
                </a:solidFill>
              </a:rPr>
              <a:t>6 </a:t>
            </a:r>
            <a:r>
              <a:rPr lang="en-US" sz="2000" dirty="0">
                <a:solidFill>
                  <a:schemeClr val="accent3"/>
                </a:solidFill>
              </a:rPr>
              <a:t>And when she opened it, she saw the child, and behold, the baby wept. So she had compassion on him, and said, “This is one of the Hebrews’ children</a:t>
            </a:r>
            <a:r>
              <a:rPr lang="en-US" sz="2000" dirty="0" smtClean="0">
                <a:solidFill>
                  <a:schemeClr val="accent3"/>
                </a:solidFill>
              </a:rPr>
              <a:t>.” </a:t>
            </a:r>
            <a:r>
              <a:rPr lang="en-US" sz="2000" b="1" baseline="30000" dirty="0" smtClean="0"/>
              <a:t>7</a:t>
            </a:r>
            <a:r>
              <a:rPr lang="en-US" sz="2000" b="1" baseline="30000" dirty="0"/>
              <a:t> </a:t>
            </a:r>
            <a:r>
              <a:rPr lang="en-US" sz="2000" dirty="0"/>
              <a:t>Then his sister said to Pharaoh’s daughter, “Shall I go and call a nurse for you from the Hebrew women, that she may nurse the child for you</a:t>
            </a:r>
            <a:r>
              <a:rPr lang="en-US" sz="2000" dirty="0" smtClean="0"/>
              <a:t>?” </a:t>
            </a:r>
            <a:r>
              <a:rPr lang="en-US" sz="2000" b="1" baseline="30000" dirty="0" smtClean="0">
                <a:solidFill>
                  <a:schemeClr val="accent3"/>
                </a:solidFill>
              </a:rPr>
              <a:t>8</a:t>
            </a:r>
            <a:r>
              <a:rPr lang="en-US" sz="2000" b="1" baseline="30000" dirty="0">
                <a:solidFill>
                  <a:schemeClr val="accent3"/>
                </a:solidFill>
              </a:rPr>
              <a:t> </a:t>
            </a:r>
            <a:r>
              <a:rPr lang="en-US" sz="2000" dirty="0">
                <a:solidFill>
                  <a:schemeClr val="accent3"/>
                </a:solidFill>
              </a:rPr>
              <a:t>And Pharaoh’s daughter said to her, “Go.” So the maiden went and called the child’s mother. </a:t>
            </a:r>
            <a:r>
              <a:rPr lang="en-US" sz="2000" b="1" baseline="30000" dirty="0"/>
              <a:t>9 </a:t>
            </a:r>
            <a:r>
              <a:rPr lang="en-US" sz="2000" dirty="0"/>
              <a:t>Then Pharaoh’s daughter said to her, “Take this child away and nurse him for me, and I will give you your wages.” So the woman took the child and nursed him. </a:t>
            </a:r>
            <a:r>
              <a:rPr lang="en-US" sz="2000" b="1" baseline="30000" dirty="0">
                <a:solidFill>
                  <a:schemeClr val="accent3"/>
                </a:solidFill>
              </a:rPr>
              <a:t>10 </a:t>
            </a:r>
            <a:r>
              <a:rPr lang="en-US" sz="2000" dirty="0">
                <a:solidFill>
                  <a:schemeClr val="accent3"/>
                </a:solidFill>
              </a:rPr>
              <a:t>And </a:t>
            </a:r>
            <a:r>
              <a:rPr lang="en-US" sz="2000" dirty="0" smtClean="0">
                <a:solidFill>
                  <a:schemeClr val="accent3"/>
                </a:solidFill>
              </a:rPr>
              <a:t>                              </a:t>
            </a:r>
          </a:p>
          <a:p>
            <a:r>
              <a:rPr lang="en-US" sz="2000" dirty="0">
                <a:solidFill>
                  <a:schemeClr val="accent3"/>
                </a:solidFill>
              </a:rPr>
              <a:t> </a:t>
            </a:r>
            <a:r>
              <a:rPr lang="en-US" sz="2000" dirty="0" smtClean="0">
                <a:solidFill>
                  <a:schemeClr val="accent3"/>
                </a:solidFill>
              </a:rPr>
              <a:t>             the </a:t>
            </a:r>
            <a:r>
              <a:rPr lang="en-US" sz="2000" dirty="0">
                <a:solidFill>
                  <a:schemeClr val="accent3"/>
                </a:solidFill>
              </a:rPr>
              <a:t>child grew, and she brought him to Pharaoh’s daughter, and he </a:t>
            </a:r>
            <a:endParaRPr lang="en-US" sz="2000" dirty="0" smtClean="0">
              <a:solidFill>
                <a:schemeClr val="accent3"/>
              </a:solidFill>
            </a:endParaRPr>
          </a:p>
          <a:p>
            <a:r>
              <a:rPr lang="en-US" sz="2000" dirty="0">
                <a:solidFill>
                  <a:schemeClr val="accent3"/>
                </a:solidFill>
              </a:rPr>
              <a:t> </a:t>
            </a:r>
            <a:r>
              <a:rPr lang="en-US" sz="2000" dirty="0" smtClean="0">
                <a:solidFill>
                  <a:schemeClr val="accent3"/>
                </a:solidFill>
              </a:rPr>
              <a:t>                     became</a:t>
            </a:r>
            <a:r>
              <a:rPr lang="en-US" sz="2000" dirty="0">
                <a:solidFill>
                  <a:schemeClr val="accent3"/>
                </a:solidFill>
              </a:rPr>
              <a:t> her son. So she called his name </a:t>
            </a:r>
            <a:r>
              <a:rPr lang="en-US" sz="2000" dirty="0" smtClean="0">
                <a:solidFill>
                  <a:schemeClr val="accent3"/>
                </a:solidFill>
              </a:rPr>
              <a:t>Moses</a:t>
            </a:r>
            <a:r>
              <a:rPr lang="en-US" sz="2000" dirty="0">
                <a:solidFill>
                  <a:schemeClr val="accent3"/>
                </a:solidFill>
              </a:rPr>
              <a:t>, saying, </a:t>
            </a:r>
            <a:endParaRPr lang="en-US" sz="2000" dirty="0" smtClean="0">
              <a:solidFill>
                <a:schemeClr val="accent3"/>
              </a:solidFill>
            </a:endParaRPr>
          </a:p>
          <a:p>
            <a:r>
              <a:rPr lang="en-US" sz="2000" dirty="0">
                <a:solidFill>
                  <a:schemeClr val="accent3"/>
                </a:solidFill>
              </a:rPr>
              <a:t> </a:t>
            </a:r>
            <a:r>
              <a:rPr lang="en-US" sz="2000" dirty="0" smtClean="0">
                <a:solidFill>
                  <a:schemeClr val="accent3"/>
                </a:solidFill>
              </a:rPr>
              <a:t>                            “</a:t>
            </a:r>
            <a:r>
              <a:rPr lang="en-US" sz="2000" dirty="0">
                <a:solidFill>
                  <a:schemeClr val="accent3"/>
                </a:solidFill>
              </a:rPr>
              <a:t>Because I drew him out of the water.”</a:t>
            </a:r>
          </a:p>
        </p:txBody>
      </p:sp>
      <p:sp>
        <p:nvSpPr>
          <p:cNvPr id="4" name="TextBox 3"/>
          <p:cNvSpPr txBox="1"/>
          <p:nvPr/>
        </p:nvSpPr>
        <p:spPr>
          <a:xfrm>
            <a:off x="3276600" y="5105400"/>
            <a:ext cx="5181600" cy="1384995"/>
          </a:xfrm>
          <a:prstGeom prst="rect">
            <a:avLst/>
          </a:prstGeom>
          <a:noFill/>
        </p:spPr>
        <p:txBody>
          <a:bodyPr wrap="square" rtlCol="0">
            <a:spAutoFit/>
          </a:bodyPr>
          <a:lstStyle/>
          <a:p>
            <a:pPr algn="ctr"/>
            <a:r>
              <a:rPr lang="en-US" sz="2400" b="1" dirty="0">
                <a:solidFill>
                  <a:schemeClr val="accent6">
                    <a:lumMod val="50000"/>
                  </a:schemeClr>
                </a:solidFill>
              </a:rPr>
              <a:t>Soft Pillow</a:t>
            </a:r>
            <a:endParaRPr lang="en-US" sz="2400" dirty="0">
              <a:solidFill>
                <a:schemeClr val="accent6">
                  <a:lumMod val="50000"/>
                </a:schemeClr>
              </a:solidFill>
            </a:endParaRPr>
          </a:p>
          <a:p>
            <a:r>
              <a:rPr lang="en-US" dirty="0">
                <a:solidFill>
                  <a:schemeClr val="accent6">
                    <a:lumMod val="50000"/>
                  </a:schemeClr>
                </a:solidFill>
              </a:rPr>
              <a:t> </a:t>
            </a:r>
            <a:r>
              <a:rPr lang="en-US" dirty="0" smtClean="0">
                <a:solidFill>
                  <a:schemeClr val="accent6">
                    <a:lumMod val="50000"/>
                  </a:schemeClr>
                </a:solidFill>
              </a:rPr>
              <a:t>    </a:t>
            </a:r>
            <a:r>
              <a:rPr lang="en-US" sz="2000" dirty="0" smtClean="0">
                <a:solidFill>
                  <a:schemeClr val="accent6">
                    <a:lumMod val="50000"/>
                  </a:schemeClr>
                </a:solidFill>
              </a:rPr>
              <a:t>When </a:t>
            </a:r>
            <a:r>
              <a:rPr lang="en-US" sz="2000" dirty="0">
                <a:solidFill>
                  <a:schemeClr val="accent6">
                    <a:lumMod val="50000"/>
                  </a:schemeClr>
                </a:solidFill>
              </a:rPr>
              <a:t>you go through a trial, the sovereignty of God is the pillow upon which you lay your head.—</a:t>
            </a:r>
            <a:r>
              <a:rPr lang="en-US" sz="2000" i="1" dirty="0">
                <a:solidFill>
                  <a:schemeClr val="accent6">
                    <a:lumMod val="50000"/>
                  </a:schemeClr>
                </a:solidFill>
              </a:rPr>
              <a:t>Charles Spurgeon       </a:t>
            </a:r>
          </a:p>
        </p:txBody>
      </p:sp>
    </p:spTree>
    <p:extLst>
      <p:ext uri="{BB962C8B-B14F-4D97-AF65-F5344CB8AC3E}">
        <p14:creationId xmlns:p14="http://schemas.microsoft.com/office/powerpoint/2010/main" val="1332750118"/>
      </p:ext>
    </p:extLst>
  </p:cSld>
  <p:clrMapOvr>
    <a:masterClrMapping/>
  </p:clrMapOvr>
  <p:transition>
    <p:circl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32222"/>
          <a:stretch/>
        </p:blipFill>
        <p:spPr>
          <a:xfrm>
            <a:off x="0" y="2362200"/>
            <a:ext cx="5195147" cy="4495800"/>
          </a:xfrm>
          <a:prstGeom prst="rect">
            <a:avLst/>
          </a:prstGeom>
          <a:effectLst>
            <a:softEdge rad="127000"/>
          </a:effectLst>
        </p:spPr>
      </p:pic>
      <p:sp>
        <p:nvSpPr>
          <p:cNvPr id="6" name="TextBox 5"/>
          <p:cNvSpPr txBox="1"/>
          <p:nvPr/>
        </p:nvSpPr>
        <p:spPr>
          <a:xfrm>
            <a:off x="457200" y="276868"/>
            <a:ext cx="7848600" cy="400110"/>
          </a:xfrm>
          <a:prstGeom prst="rect">
            <a:avLst/>
          </a:prstGeom>
          <a:noFill/>
        </p:spPr>
        <p:txBody>
          <a:bodyPr wrap="square" rtlCol="0">
            <a:spAutoFit/>
          </a:bodyPr>
          <a:lstStyle/>
          <a:p>
            <a:r>
              <a:rPr lang="en-US" sz="2000" b="1" dirty="0" smtClean="0">
                <a:solidFill>
                  <a:schemeClr val="accent3"/>
                </a:solidFill>
              </a:rPr>
              <a:t>B.  Moses</a:t>
            </a:r>
            <a:r>
              <a:rPr lang="en-US" sz="2000" b="1" dirty="0">
                <a:solidFill>
                  <a:schemeClr val="accent3"/>
                </a:solidFill>
              </a:rPr>
              <a:t>’ Life Preserved </a:t>
            </a:r>
            <a:r>
              <a:rPr lang="en-US" sz="2000" dirty="0">
                <a:solidFill>
                  <a:schemeClr val="accent3"/>
                </a:solidFill>
              </a:rPr>
              <a:t>(Exodus 2:11-15)</a:t>
            </a:r>
          </a:p>
        </p:txBody>
      </p:sp>
      <p:sp>
        <p:nvSpPr>
          <p:cNvPr id="2" name="TextBox 1"/>
          <p:cNvSpPr txBox="1"/>
          <p:nvPr/>
        </p:nvSpPr>
        <p:spPr>
          <a:xfrm>
            <a:off x="914400" y="640199"/>
            <a:ext cx="8202168" cy="3477875"/>
          </a:xfrm>
          <a:prstGeom prst="rect">
            <a:avLst/>
          </a:prstGeom>
          <a:noFill/>
        </p:spPr>
        <p:txBody>
          <a:bodyPr wrap="square" rtlCol="0">
            <a:spAutoFit/>
          </a:bodyPr>
          <a:lstStyle/>
          <a:p>
            <a:r>
              <a:rPr lang="en-US" sz="2000" b="1" baseline="30000" dirty="0"/>
              <a:t>11 </a:t>
            </a:r>
            <a:r>
              <a:rPr lang="en-US" sz="2000" dirty="0"/>
              <a:t>Now it came to pass in those days, when Moses was grown, that he went out to his brethren and looked at their burdens. And he saw an Egyptian beating a Hebrew, one of his brethren. </a:t>
            </a:r>
            <a:r>
              <a:rPr lang="en-US" sz="2000" b="1" baseline="30000" dirty="0">
                <a:solidFill>
                  <a:schemeClr val="accent3"/>
                </a:solidFill>
              </a:rPr>
              <a:t>12 </a:t>
            </a:r>
            <a:r>
              <a:rPr lang="en-US" sz="2000" dirty="0">
                <a:solidFill>
                  <a:schemeClr val="accent3"/>
                </a:solidFill>
              </a:rPr>
              <a:t>So he looked this way and that way, and when he saw no one, he killed the Egyptian and hid him in the sand. </a:t>
            </a:r>
            <a:r>
              <a:rPr lang="en-US" sz="2000" b="1" baseline="30000" dirty="0"/>
              <a:t>13 </a:t>
            </a:r>
            <a:r>
              <a:rPr lang="en-US" sz="2000" dirty="0"/>
              <a:t>And when he went out the second day, behold, two Hebrew men were fighting, and he said to the one who did the wrong, “Why are you striking your companion</a:t>
            </a:r>
            <a:r>
              <a:rPr lang="en-US" sz="2000" dirty="0" smtClean="0"/>
              <a:t>?” </a:t>
            </a:r>
            <a:r>
              <a:rPr lang="en-US" sz="2000" b="1" baseline="30000" dirty="0" smtClean="0">
                <a:solidFill>
                  <a:schemeClr val="accent3"/>
                </a:solidFill>
              </a:rPr>
              <a:t>14</a:t>
            </a:r>
            <a:r>
              <a:rPr lang="en-US" sz="2000" b="1" baseline="30000" dirty="0">
                <a:solidFill>
                  <a:schemeClr val="accent3"/>
                </a:solidFill>
              </a:rPr>
              <a:t> </a:t>
            </a:r>
            <a:r>
              <a:rPr lang="en-US" sz="2000" dirty="0">
                <a:solidFill>
                  <a:schemeClr val="accent3"/>
                </a:solidFill>
              </a:rPr>
              <a:t>Then he said, “Who made you a prince and a judge over us? Do you intend to kill me as you killed the Egyptian</a:t>
            </a:r>
            <a:r>
              <a:rPr lang="en-US" sz="2000" dirty="0" smtClean="0">
                <a:solidFill>
                  <a:schemeClr val="accent3"/>
                </a:solidFill>
              </a:rPr>
              <a:t>?” So </a:t>
            </a:r>
            <a:r>
              <a:rPr lang="en-US" sz="2000" dirty="0">
                <a:solidFill>
                  <a:schemeClr val="accent3"/>
                </a:solidFill>
              </a:rPr>
              <a:t>Moses feared and said, “Surely this thing is </a:t>
            </a:r>
            <a:r>
              <a:rPr lang="en-US" sz="2000" dirty="0" smtClean="0">
                <a:solidFill>
                  <a:schemeClr val="accent3"/>
                </a:solidFill>
              </a:rPr>
              <a:t>known!” </a:t>
            </a:r>
            <a:r>
              <a:rPr lang="en-US" sz="2000" b="1" baseline="30000" dirty="0" smtClean="0"/>
              <a:t>15</a:t>
            </a:r>
            <a:r>
              <a:rPr lang="en-US" sz="2000" b="1" baseline="30000" dirty="0"/>
              <a:t> </a:t>
            </a:r>
            <a:r>
              <a:rPr lang="en-US" sz="2000" dirty="0"/>
              <a:t>When Pharaoh heard of this matter, he sought to kill Moses. But Moses fled from </a:t>
            </a:r>
            <a:r>
              <a:rPr lang="en-US" sz="2000" dirty="0" smtClean="0"/>
              <a:t>the </a:t>
            </a:r>
            <a:r>
              <a:rPr lang="en-US" sz="2000" dirty="0"/>
              <a:t>face of Pharaoh and dwelt in the land of Midian; and he sat down by a well.</a:t>
            </a:r>
          </a:p>
        </p:txBody>
      </p:sp>
      <p:sp>
        <p:nvSpPr>
          <p:cNvPr id="4" name="TextBox 3"/>
          <p:cNvSpPr txBox="1"/>
          <p:nvPr/>
        </p:nvSpPr>
        <p:spPr>
          <a:xfrm>
            <a:off x="5401564" y="4610100"/>
            <a:ext cx="3553742" cy="1908215"/>
          </a:xfrm>
          <a:prstGeom prst="rect">
            <a:avLst/>
          </a:prstGeom>
          <a:noFill/>
          <a:ln>
            <a:noFill/>
          </a:ln>
        </p:spPr>
        <p:txBody>
          <a:bodyPr wrap="square" rtlCol="0">
            <a:spAutoFit/>
          </a:bodyPr>
          <a:lstStyle/>
          <a:p>
            <a:pPr marL="285750" indent="-285750">
              <a:buFont typeface="Arial" panose="020B0604020202020204" pitchFamily="34" charset="0"/>
              <a:buChar char="•"/>
            </a:pPr>
            <a:endParaRPr lang="en-US" i="1" dirty="0" smtClean="0">
              <a:solidFill>
                <a:schemeClr val="accent3">
                  <a:lumMod val="75000"/>
                </a:schemeClr>
              </a:solidFill>
              <a:latin typeface="Century Schoolbook" panose="02040604050505020304" pitchFamily="18" charset="0"/>
            </a:endParaRPr>
          </a:p>
          <a:p>
            <a:pPr marL="285750" lvl="0" indent="-285750">
              <a:buFont typeface="Arial" panose="020B0604020202020204" pitchFamily="34" charset="0"/>
              <a:buChar char="•"/>
            </a:pPr>
            <a:r>
              <a:rPr lang="en-US" sz="2000" i="1" dirty="0" smtClean="0">
                <a:solidFill>
                  <a:schemeClr val="accent6">
                    <a:lumMod val="50000"/>
                  </a:schemeClr>
                </a:solidFill>
              </a:rPr>
              <a:t>In </a:t>
            </a:r>
            <a:r>
              <a:rPr lang="en-US" sz="2000" i="1" dirty="0">
                <a:solidFill>
                  <a:schemeClr val="accent6">
                    <a:lumMod val="50000"/>
                  </a:schemeClr>
                </a:solidFill>
              </a:rPr>
              <a:t>verse 12, why did Moses look “this way and that way,” and then what made him fearful (v. 14)?</a:t>
            </a:r>
            <a:endParaRPr lang="en-US" sz="2000" dirty="0">
              <a:solidFill>
                <a:schemeClr val="accent6">
                  <a:lumMod val="50000"/>
                </a:schemeClr>
              </a:solidFill>
            </a:endParaRPr>
          </a:p>
          <a:p>
            <a:endParaRPr lang="en-US" sz="2000" i="1" dirty="0">
              <a:solidFill>
                <a:schemeClr val="accent6">
                  <a:lumMod val="50000"/>
                </a:schemeClr>
              </a:solidFill>
              <a:latin typeface="Century Schoolbook" panose="02040604050505020304" pitchFamily="18" charset="0"/>
            </a:endParaRPr>
          </a:p>
        </p:txBody>
      </p:sp>
    </p:spTree>
    <p:extLst>
      <p:ext uri="{BB962C8B-B14F-4D97-AF65-F5344CB8AC3E}">
        <p14:creationId xmlns:p14="http://schemas.microsoft.com/office/powerpoint/2010/main" val="1306050176"/>
      </p:ext>
    </p:extLst>
  </p:cSld>
  <p:clrMapOvr>
    <a:masterClrMapping/>
  </p:clrMapOvr>
  <p:transition>
    <p:circl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52400" y="76200"/>
            <a:ext cx="7162800" cy="775074"/>
          </a:xfrm>
          <a:prstGeom prst="rect">
            <a:avLst/>
          </a:prstGeom>
        </p:spPr>
        <p:txBody>
          <a:bodyPr>
            <a:normAutofit/>
          </a:bodyPr>
          <a:lstStyle/>
          <a:p>
            <a:r>
              <a:rPr lang="en-US" sz="2000" b="1" dirty="0" smtClean="0">
                <a:solidFill>
                  <a:schemeClr val="accent4">
                    <a:lumMod val="50000"/>
                  </a:schemeClr>
                </a:solidFill>
              </a:rPr>
              <a:t>3.  ISRAEL </a:t>
            </a:r>
            <a:r>
              <a:rPr lang="en-US" sz="2000" b="1" dirty="0">
                <a:solidFill>
                  <a:schemeClr val="accent4">
                    <a:lumMod val="50000"/>
                  </a:schemeClr>
                </a:solidFill>
              </a:rPr>
              <a:t>CRIES OUT TO GOD</a:t>
            </a:r>
            <a:endParaRPr lang="en-US" sz="2000" dirty="0">
              <a:solidFill>
                <a:schemeClr val="accent4">
                  <a:lumMod val="50000"/>
                </a:schemeClr>
              </a:solidFill>
            </a:endParaRPr>
          </a:p>
          <a:p>
            <a:r>
              <a:rPr lang="en-US" sz="2000" b="1" dirty="0" smtClean="0">
                <a:solidFill>
                  <a:schemeClr val="accent4">
                    <a:lumMod val="50000"/>
                  </a:schemeClr>
                </a:solidFill>
              </a:rPr>
              <a:t>     A.  God’s </a:t>
            </a:r>
            <a:r>
              <a:rPr lang="en-US" sz="2000" b="1" dirty="0">
                <a:solidFill>
                  <a:schemeClr val="accent4">
                    <a:lumMod val="50000"/>
                  </a:schemeClr>
                </a:solidFill>
              </a:rPr>
              <a:t>People Groan </a:t>
            </a:r>
            <a:r>
              <a:rPr lang="en-US" sz="2000" dirty="0">
                <a:solidFill>
                  <a:schemeClr val="accent4">
                    <a:lumMod val="50000"/>
                  </a:schemeClr>
                </a:solidFill>
              </a:rPr>
              <a:t>(Exodus 2:23)</a:t>
            </a:r>
          </a:p>
        </p:txBody>
      </p:sp>
      <p:sp>
        <p:nvSpPr>
          <p:cNvPr id="6" name="TextBox 5"/>
          <p:cNvSpPr txBox="1"/>
          <p:nvPr/>
        </p:nvSpPr>
        <p:spPr>
          <a:xfrm>
            <a:off x="838200" y="983052"/>
            <a:ext cx="7467600" cy="1015663"/>
          </a:xfrm>
          <a:prstGeom prst="rect">
            <a:avLst/>
          </a:prstGeom>
          <a:noFill/>
        </p:spPr>
        <p:txBody>
          <a:bodyPr wrap="square" rtlCol="0">
            <a:spAutoFit/>
          </a:bodyPr>
          <a:lstStyle/>
          <a:p>
            <a:r>
              <a:rPr lang="en-US" sz="2000" b="1" baseline="30000" dirty="0"/>
              <a:t>23 </a:t>
            </a:r>
            <a:r>
              <a:rPr lang="en-US" sz="2000" dirty="0"/>
              <a:t>Now it happened in the process of time that the king of Egypt died. Then the children of Israel groaned because of the bondage, and they cried out; and their cry came up to God because of the bondage.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878724"/>
            <a:ext cx="9144000" cy="2979276"/>
          </a:xfrm>
          <a:prstGeom prst="rect">
            <a:avLst/>
          </a:prstGeom>
        </p:spPr>
      </p:pic>
      <p:sp>
        <p:nvSpPr>
          <p:cNvPr id="3" name="TextBox 2"/>
          <p:cNvSpPr txBox="1"/>
          <p:nvPr/>
        </p:nvSpPr>
        <p:spPr>
          <a:xfrm>
            <a:off x="844296" y="2895600"/>
            <a:ext cx="7467600" cy="707886"/>
          </a:xfrm>
          <a:prstGeom prst="rect">
            <a:avLst/>
          </a:prstGeom>
          <a:noFill/>
        </p:spPr>
        <p:txBody>
          <a:bodyPr wrap="square" rtlCol="0">
            <a:spAutoFit/>
          </a:bodyPr>
          <a:lstStyle/>
          <a:p>
            <a:pPr marL="285750" lvl="0" indent="-285750">
              <a:buFont typeface="Arial" panose="020B0604020202020204" pitchFamily="34" charset="0"/>
              <a:buChar char="•"/>
            </a:pPr>
            <a:r>
              <a:rPr lang="en-US" sz="2000" i="1" dirty="0" smtClean="0">
                <a:solidFill>
                  <a:schemeClr val="accent6">
                    <a:lumMod val="50000"/>
                  </a:schemeClr>
                </a:solidFill>
              </a:rPr>
              <a:t>What </a:t>
            </a:r>
            <a:r>
              <a:rPr lang="en-US" sz="2000" i="1" dirty="0">
                <a:solidFill>
                  <a:schemeClr val="accent6">
                    <a:lumMod val="50000"/>
                  </a:schemeClr>
                </a:solidFill>
              </a:rPr>
              <a:t>happened “in the process of time” (v. </a:t>
            </a:r>
            <a:r>
              <a:rPr lang="en-US" sz="2000" i="1" dirty="0" smtClean="0">
                <a:solidFill>
                  <a:schemeClr val="accent6">
                    <a:lumMod val="50000"/>
                  </a:schemeClr>
                </a:solidFill>
              </a:rPr>
              <a:t>23), </a:t>
            </a:r>
            <a:r>
              <a:rPr lang="en-US" sz="2000" i="1" dirty="0">
                <a:solidFill>
                  <a:schemeClr val="accent6">
                    <a:lumMod val="50000"/>
                  </a:schemeClr>
                </a:solidFill>
              </a:rPr>
              <a:t>and how should this encourage us</a:t>
            </a:r>
            <a:r>
              <a:rPr lang="en-US" sz="2000" i="1" dirty="0" smtClean="0">
                <a:solidFill>
                  <a:schemeClr val="accent6">
                    <a:lumMod val="50000"/>
                  </a:schemeClr>
                </a:solidFill>
              </a:rPr>
              <a:t>?</a:t>
            </a:r>
            <a:endParaRPr lang="en-US" dirty="0"/>
          </a:p>
        </p:txBody>
      </p:sp>
    </p:spTree>
    <p:extLst>
      <p:ext uri="{BB962C8B-B14F-4D97-AF65-F5344CB8AC3E}">
        <p14:creationId xmlns:p14="http://schemas.microsoft.com/office/powerpoint/2010/main" val="3164231794"/>
      </p:ext>
    </p:extLst>
  </p:cSld>
  <p:clrMapOvr>
    <a:masterClrMapping/>
  </p:clrMapOvr>
  <p:transition>
    <p:circl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12222" t="10001" r="13333" b="2222"/>
          <a:stretch/>
        </p:blipFill>
        <p:spPr>
          <a:xfrm>
            <a:off x="1219200" y="1469136"/>
            <a:ext cx="6400800" cy="5388864"/>
          </a:xfrm>
          <a:prstGeom prst="rect">
            <a:avLst/>
          </a:prstGeom>
        </p:spPr>
      </p:pic>
      <p:sp>
        <p:nvSpPr>
          <p:cNvPr id="2" name="Title 1"/>
          <p:cNvSpPr txBox="1">
            <a:spLocks/>
          </p:cNvSpPr>
          <p:nvPr/>
        </p:nvSpPr>
        <p:spPr>
          <a:xfrm>
            <a:off x="457200" y="246888"/>
            <a:ext cx="7162800" cy="457200"/>
          </a:xfrm>
          <a:prstGeom prst="rect">
            <a:avLst/>
          </a:prstGeom>
        </p:spPr>
        <p:txBody>
          <a:bodyPr>
            <a:normAutofit/>
          </a:bodyPr>
          <a:lstStyle/>
          <a:p>
            <a:r>
              <a:rPr lang="en-US" sz="2000" b="1" dirty="0" smtClean="0">
                <a:solidFill>
                  <a:schemeClr val="accent4">
                    <a:lumMod val="50000"/>
                  </a:schemeClr>
                </a:solidFill>
              </a:rPr>
              <a:t>B.  God </a:t>
            </a:r>
            <a:r>
              <a:rPr lang="en-US" sz="2000" b="1" dirty="0">
                <a:solidFill>
                  <a:schemeClr val="accent4">
                    <a:lumMod val="50000"/>
                  </a:schemeClr>
                </a:solidFill>
              </a:rPr>
              <a:t>Remembers His People </a:t>
            </a:r>
            <a:r>
              <a:rPr lang="en-US" sz="2000" dirty="0">
                <a:solidFill>
                  <a:schemeClr val="accent4">
                    <a:lumMod val="50000"/>
                  </a:schemeClr>
                </a:solidFill>
              </a:rPr>
              <a:t>(Exodus 2:24-25)</a:t>
            </a:r>
          </a:p>
        </p:txBody>
      </p:sp>
      <p:sp>
        <p:nvSpPr>
          <p:cNvPr id="6" name="TextBox 5"/>
          <p:cNvSpPr txBox="1"/>
          <p:nvPr/>
        </p:nvSpPr>
        <p:spPr>
          <a:xfrm>
            <a:off x="838200" y="704088"/>
            <a:ext cx="8077200" cy="1015663"/>
          </a:xfrm>
          <a:prstGeom prst="rect">
            <a:avLst/>
          </a:prstGeom>
          <a:noFill/>
        </p:spPr>
        <p:txBody>
          <a:bodyPr wrap="square" rtlCol="0">
            <a:spAutoFit/>
          </a:bodyPr>
          <a:lstStyle/>
          <a:p>
            <a:pPr>
              <a:spcAft>
                <a:spcPts val="600"/>
              </a:spcAft>
            </a:pPr>
            <a:r>
              <a:rPr lang="en-US" sz="2000" b="1" baseline="30000" dirty="0"/>
              <a:t>24 </a:t>
            </a:r>
            <a:r>
              <a:rPr lang="en-US" sz="2000" dirty="0"/>
              <a:t>So God heard their groaning, and God remembered His covenant with Abraham, with Isaac, and with Jacob.</a:t>
            </a:r>
            <a:r>
              <a:rPr lang="en-US" sz="2000" dirty="0">
                <a:solidFill>
                  <a:schemeClr val="accent4">
                    <a:lumMod val="50000"/>
                  </a:schemeClr>
                </a:solidFill>
              </a:rPr>
              <a:t> </a:t>
            </a:r>
            <a:r>
              <a:rPr lang="en-US" sz="2000" b="1" baseline="30000" dirty="0">
                <a:solidFill>
                  <a:schemeClr val="accent4">
                    <a:lumMod val="50000"/>
                  </a:schemeClr>
                </a:solidFill>
              </a:rPr>
              <a:t>25 </a:t>
            </a:r>
            <a:r>
              <a:rPr lang="en-US" sz="2000" dirty="0">
                <a:solidFill>
                  <a:schemeClr val="accent4">
                    <a:lumMod val="50000"/>
                  </a:schemeClr>
                </a:solidFill>
              </a:rPr>
              <a:t>And God looked upon the children of Israel, and God acknowledged them.</a:t>
            </a:r>
          </a:p>
        </p:txBody>
      </p:sp>
      <p:sp>
        <p:nvSpPr>
          <p:cNvPr id="5" name="Rectangle 4"/>
          <p:cNvSpPr/>
          <p:nvPr/>
        </p:nvSpPr>
        <p:spPr>
          <a:xfrm>
            <a:off x="2438400" y="1788616"/>
            <a:ext cx="4572000" cy="4154984"/>
          </a:xfrm>
          <a:prstGeom prst="rect">
            <a:avLst/>
          </a:prstGeom>
        </p:spPr>
        <p:txBody>
          <a:bodyPr>
            <a:spAutoFit/>
          </a:bodyPr>
          <a:lstStyle/>
          <a:p>
            <a:pPr algn="ctr">
              <a:tabLst>
                <a:tab pos="-762000" algn="l"/>
                <a:tab pos="-457200" algn="l"/>
                <a:tab pos="0" algn="l"/>
                <a:tab pos="22860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2965" algn="l"/>
                <a:tab pos="5942965" algn="l"/>
                <a:tab pos="5942965" algn="l"/>
              </a:tabLst>
            </a:pPr>
            <a:r>
              <a:rPr lang="en-US" sz="2400" dirty="0"/>
              <a:t>God Cares</a:t>
            </a:r>
          </a:p>
          <a:p>
            <a:pPr>
              <a:tabLst>
                <a:tab pos="-762000" algn="l"/>
                <a:tab pos="-457200" algn="l"/>
                <a:tab pos="0" algn="l"/>
                <a:tab pos="22860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2965" algn="l"/>
                <a:tab pos="5942965" algn="l"/>
                <a:tab pos="5942965" algn="l"/>
              </a:tabLst>
            </a:pPr>
            <a:r>
              <a:rPr lang="en-US" sz="2000" dirty="0"/>
              <a:t>	</a:t>
            </a:r>
            <a:r>
              <a:rPr lang="en-US" sz="2000" dirty="0" smtClean="0"/>
              <a:t>     When </a:t>
            </a:r>
            <a:r>
              <a:rPr lang="en-US" sz="2000" dirty="0"/>
              <a:t>the cartoon character Hobbes asks his little friend, Calvin, “Do you think there’s a God?” </a:t>
            </a:r>
            <a:r>
              <a:rPr lang="en-US" sz="2000" dirty="0" smtClean="0"/>
              <a:t>Calvin </a:t>
            </a:r>
            <a:r>
              <a:rPr lang="en-US" sz="2000" dirty="0"/>
              <a:t>ponders momentarily. Then, he replies, “Well, somebody’s out to get me!”</a:t>
            </a:r>
          </a:p>
          <a:p>
            <a:pPr>
              <a:tabLst>
                <a:tab pos="-762000" algn="l"/>
                <a:tab pos="-457200" algn="l"/>
                <a:tab pos="0" algn="l"/>
                <a:tab pos="22860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2965" algn="l"/>
                <a:tab pos="5942965" algn="l"/>
                <a:tab pos="5942965" algn="l"/>
              </a:tabLst>
            </a:pPr>
            <a:r>
              <a:rPr lang="en-US" sz="2000" dirty="0"/>
              <a:t>	</a:t>
            </a:r>
            <a:r>
              <a:rPr lang="en-US" sz="2000" dirty="0" smtClean="0"/>
              <a:t>     With </a:t>
            </a:r>
            <a:r>
              <a:rPr lang="en-US" sz="2000" dirty="0"/>
              <a:t>all the worries and troubles of life, </a:t>
            </a:r>
            <a:r>
              <a:rPr lang="en-US" sz="2000" dirty="0" smtClean="0"/>
              <a:t>                   </a:t>
            </a:r>
          </a:p>
          <a:p>
            <a:pPr>
              <a:tabLst>
                <a:tab pos="-762000" algn="l"/>
                <a:tab pos="-457200" algn="l"/>
                <a:tab pos="0" algn="l"/>
                <a:tab pos="22860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2965" algn="l"/>
                <a:tab pos="5942965" algn="l"/>
                <a:tab pos="5942965" algn="l"/>
              </a:tabLst>
            </a:pPr>
            <a:r>
              <a:rPr lang="en-US" sz="2000" dirty="0"/>
              <a:t> </a:t>
            </a:r>
            <a:r>
              <a:rPr lang="en-US" sz="2000" dirty="0" smtClean="0"/>
              <a:t>                           we may </a:t>
            </a:r>
            <a:r>
              <a:rPr lang="en-US" sz="2000" dirty="0"/>
              <a:t>sometimes feel </a:t>
            </a:r>
            <a:endParaRPr lang="en-US" sz="2000" dirty="0" smtClean="0"/>
          </a:p>
          <a:p>
            <a:pPr>
              <a:tabLst>
                <a:tab pos="-762000" algn="l"/>
                <a:tab pos="-457200" algn="l"/>
                <a:tab pos="0" algn="l"/>
                <a:tab pos="22860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2965" algn="l"/>
                <a:tab pos="5942965" algn="l"/>
                <a:tab pos="5942965" algn="l"/>
              </a:tabLst>
            </a:pPr>
            <a:r>
              <a:rPr lang="en-US" sz="2000" dirty="0"/>
              <a:t> </a:t>
            </a:r>
            <a:r>
              <a:rPr lang="en-US" sz="2000" dirty="0" smtClean="0"/>
              <a:t>                           like </a:t>
            </a:r>
            <a:r>
              <a:rPr lang="en-US" sz="2000" dirty="0"/>
              <a:t>Calvin</a:t>
            </a:r>
            <a:r>
              <a:rPr lang="en-US" sz="2000" dirty="0" smtClean="0"/>
              <a:t>. But </a:t>
            </a:r>
            <a:r>
              <a:rPr lang="en-US" sz="2000" dirty="0"/>
              <a:t>God </a:t>
            </a:r>
            <a:r>
              <a:rPr lang="en-US" sz="2000" dirty="0" smtClean="0"/>
              <a:t>does</a:t>
            </a:r>
          </a:p>
          <a:p>
            <a:pPr>
              <a:tabLst>
                <a:tab pos="-762000" algn="l"/>
                <a:tab pos="-457200" algn="l"/>
                <a:tab pos="0" algn="l"/>
                <a:tab pos="22860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2965" algn="l"/>
                <a:tab pos="5942965" algn="l"/>
                <a:tab pos="5942965" algn="l"/>
              </a:tabLst>
            </a:pPr>
            <a:r>
              <a:rPr lang="en-US" sz="2000" dirty="0"/>
              <a:t> </a:t>
            </a:r>
            <a:r>
              <a:rPr lang="en-US" sz="2000" dirty="0" smtClean="0"/>
              <a:t>                                          </a:t>
            </a:r>
            <a:r>
              <a:rPr lang="en-US" sz="2000" dirty="0"/>
              <a:t>care for us and </a:t>
            </a:r>
            <a:endParaRPr lang="en-US" sz="2000" dirty="0" smtClean="0"/>
          </a:p>
          <a:p>
            <a:pPr>
              <a:tabLst>
                <a:tab pos="-762000" algn="l"/>
                <a:tab pos="-457200" algn="l"/>
                <a:tab pos="0" algn="l"/>
                <a:tab pos="22860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2965" algn="l"/>
                <a:tab pos="5942965" algn="l"/>
                <a:tab pos="5942965" algn="l"/>
              </a:tabLst>
            </a:pPr>
            <a:r>
              <a:rPr lang="en-US" sz="2000" dirty="0"/>
              <a:t> </a:t>
            </a:r>
            <a:r>
              <a:rPr lang="en-US" sz="2000" dirty="0" smtClean="0"/>
              <a:t>                                        the </a:t>
            </a:r>
            <a:r>
              <a:rPr lang="en-US" sz="2000" dirty="0"/>
              <a:t>troubles in our </a:t>
            </a:r>
            <a:r>
              <a:rPr lang="en-US" sz="2000" dirty="0" smtClean="0"/>
              <a:t>                                 </a:t>
            </a:r>
          </a:p>
          <a:p>
            <a:pPr>
              <a:tabLst>
                <a:tab pos="-762000" algn="l"/>
                <a:tab pos="-457200" algn="l"/>
                <a:tab pos="0" algn="l"/>
                <a:tab pos="22860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2965" algn="l"/>
                <a:tab pos="5942965" algn="l"/>
                <a:tab pos="5942965" algn="l"/>
              </a:tabLst>
            </a:pPr>
            <a:r>
              <a:rPr lang="en-US" sz="2000" dirty="0"/>
              <a:t> </a:t>
            </a:r>
            <a:r>
              <a:rPr lang="en-US" sz="2000" dirty="0" smtClean="0"/>
              <a:t>                                            lives</a:t>
            </a:r>
            <a:r>
              <a:rPr lang="en-US" sz="2000" dirty="0"/>
              <a:t>. </a:t>
            </a:r>
            <a:r>
              <a:rPr lang="en-US" sz="2000" dirty="0" smtClean="0"/>
              <a:t>Isaiah 63:5</a:t>
            </a:r>
          </a:p>
          <a:p>
            <a:pPr>
              <a:tabLst>
                <a:tab pos="-762000" algn="l"/>
                <a:tab pos="-457200" algn="l"/>
                <a:tab pos="0" algn="l"/>
                <a:tab pos="22860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2965" algn="l"/>
                <a:tab pos="5942965" algn="l"/>
                <a:tab pos="5942965" algn="l"/>
              </a:tabLst>
            </a:pPr>
            <a:r>
              <a:rPr lang="en-US" sz="2000" dirty="0" smtClean="0"/>
              <a:t>                                                is </a:t>
            </a:r>
            <a:r>
              <a:rPr lang="en-US" sz="2000" dirty="0"/>
              <a:t>still true.</a:t>
            </a:r>
          </a:p>
        </p:txBody>
      </p:sp>
    </p:spTree>
    <p:extLst>
      <p:ext uri="{BB962C8B-B14F-4D97-AF65-F5344CB8AC3E}">
        <p14:creationId xmlns:p14="http://schemas.microsoft.com/office/powerpoint/2010/main" val="1456478739"/>
      </p:ext>
    </p:extLst>
  </p:cSld>
  <p:clrMapOvr>
    <a:masterClrMapping/>
  </p:clrMapOvr>
  <p:transition>
    <p:circl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2401" t="1878" r="2399" b="1402"/>
          <a:stretch/>
        </p:blipFill>
        <p:spPr>
          <a:xfrm>
            <a:off x="228600" y="19133"/>
            <a:ext cx="8915400" cy="6838867"/>
          </a:xfrm>
          <a:prstGeom prst="rect">
            <a:avLst/>
          </a:prstGeom>
        </p:spPr>
      </p:pic>
      <p:sp>
        <p:nvSpPr>
          <p:cNvPr id="8" name="TextBox 7"/>
          <p:cNvSpPr txBox="1"/>
          <p:nvPr/>
        </p:nvSpPr>
        <p:spPr>
          <a:xfrm>
            <a:off x="1562100" y="1143000"/>
            <a:ext cx="6248400" cy="4370427"/>
          </a:xfrm>
          <a:prstGeom prst="rect">
            <a:avLst/>
          </a:prstGeom>
          <a:noFill/>
        </p:spPr>
        <p:txBody>
          <a:bodyPr wrap="square" rtlCol="0">
            <a:spAutoFit/>
          </a:bodyPr>
          <a:lstStyle/>
          <a:p>
            <a:pPr>
              <a:spcAft>
                <a:spcPts val="1200"/>
              </a:spcAft>
            </a:pPr>
            <a:r>
              <a:rPr lang="en-US" sz="2800" b="1" dirty="0" smtClean="0"/>
              <a:t>             GOD </a:t>
            </a:r>
            <a:r>
              <a:rPr lang="en-US" sz="2800" b="1" dirty="0"/>
              <a:t>REMEMBERS HIS OWN</a:t>
            </a:r>
            <a:endParaRPr lang="en-US" sz="2800" dirty="0"/>
          </a:p>
          <a:p>
            <a:r>
              <a:rPr lang="en-US" dirty="0"/>
              <a:t>	</a:t>
            </a:r>
            <a:r>
              <a:rPr lang="en-US" dirty="0" smtClean="0"/>
              <a:t>            </a:t>
            </a:r>
            <a:r>
              <a:rPr lang="en-US" sz="2000" dirty="0" smtClean="0"/>
              <a:t>We </a:t>
            </a:r>
            <a:r>
              <a:rPr lang="en-US" sz="2000" dirty="0"/>
              <a:t>live in a troubled world full of </a:t>
            </a:r>
            <a:endParaRPr lang="en-US" sz="2000" dirty="0" smtClean="0"/>
          </a:p>
          <a:p>
            <a:r>
              <a:rPr lang="en-US" sz="2000" dirty="0"/>
              <a:t> </a:t>
            </a:r>
            <a:r>
              <a:rPr lang="en-US" sz="2000" dirty="0" smtClean="0"/>
              <a:t>                       problems</a:t>
            </a:r>
            <a:r>
              <a:rPr lang="en-US" sz="2000" dirty="0"/>
              <a:t>, full of evil. This causes some </a:t>
            </a:r>
            <a:endParaRPr lang="en-US" sz="2000" dirty="0" smtClean="0"/>
          </a:p>
          <a:p>
            <a:r>
              <a:rPr lang="en-US" sz="2000" dirty="0"/>
              <a:t> </a:t>
            </a:r>
            <a:r>
              <a:rPr lang="en-US" sz="2000" dirty="0" smtClean="0"/>
              <a:t>                       of </a:t>
            </a:r>
            <a:r>
              <a:rPr lang="en-US" sz="2000" dirty="0"/>
              <a:t>us to question God. Is He there? Does </a:t>
            </a:r>
            <a:endParaRPr lang="en-US" sz="2000" dirty="0" smtClean="0"/>
          </a:p>
          <a:p>
            <a:r>
              <a:rPr lang="en-US" sz="2000" dirty="0"/>
              <a:t> </a:t>
            </a:r>
            <a:r>
              <a:rPr lang="en-US" sz="2000" dirty="0" smtClean="0"/>
              <a:t>             He </a:t>
            </a:r>
            <a:r>
              <a:rPr lang="en-US" sz="2000" dirty="0"/>
              <a:t>care? One of the great takeaways from this </a:t>
            </a:r>
            <a:endParaRPr lang="en-US" sz="2000" dirty="0" smtClean="0"/>
          </a:p>
          <a:p>
            <a:r>
              <a:rPr lang="en-US" sz="2000" dirty="0"/>
              <a:t> </a:t>
            </a:r>
            <a:r>
              <a:rPr lang="en-US" sz="2000" dirty="0" smtClean="0"/>
              <a:t>        lesson </a:t>
            </a:r>
            <a:r>
              <a:rPr lang="en-US" sz="2000" dirty="0"/>
              <a:t>is that God never forgets His own. His </a:t>
            </a:r>
            <a:endParaRPr lang="en-US" sz="2000" dirty="0" smtClean="0"/>
          </a:p>
          <a:p>
            <a:r>
              <a:rPr lang="en-US" sz="2000" dirty="0"/>
              <a:t> </a:t>
            </a:r>
            <a:r>
              <a:rPr lang="en-US" sz="2000" dirty="0" smtClean="0"/>
              <a:t>       people </a:t>
            </a:r>
            <a:r>
              <a:rPr lang="en-US" sz="2000" dirty="0"/>
              <a:t>are precious to Him. He cares about our </a:t>
            </a:r>
            <a:endParaRPr lang="en-US" sz="2000" dirty="0" smtClean="0"/>
          </a:p>
          <a:p>
            <a:r>
              <a:rPr lang="en-US" sz="2000" dirty="0" smtClean="0"/>
              <a:t>misfortunes</a:t>
            </a:r>
            <a:r>
              <a:rPr lang="en-US" sz="2000" dirty="0"/>
              <a:t>. He has compassion on us in our suffering. </a:t>
            </a:r>
            <a:endParaRPr lang="en-US" sz="2000" dirty="0" smtClean="0"/>
          </a:p>
          <a:p>
            <a:r>
              <a:rPr lang="en-US" sz="2000" dirty="0" smtClean="0"/>
              <a:t>Just </a:t>
            </a:r>
            <a:r>
              <a:rPr lang="en-US" sz="2000" dirty="0"/>
              <a:t>as God watched over Israel in Egypt, heard their </a:t>
            </a:r>
            <a:endParaRPr lang="en-US" sz="2000" dirty="0" smtClean="0"/>
          </a:p>
          <a:p>
            <a:r>
              <a:rPr lang="en-US" sz="2000" dirty="0" smtClean="0"/>
              <a:t>cries</a:t>
            </a:r>
            <a:r>
              <a:rPr lang="en-US" sz="2000" dirty="0"/>
              <a:t>, and gave attention to their needs, so we </a:t>
            </a:r>
            <a:endParaRPr lang="en-US" sz="2000" dirty="0" smtClean="0"/>
          </a:p>
          <a:p>
            <a:r>
              <a:rPr lang="en-US" sz="2000" dirty="0"/>
              <a:t>c</a:t>
            </a:r>
            <a:r>
              <a:rPr lang="en-US" sz="2000" dirty="0" smtClean="0"/>
              <a:t>an count </a:t>
            </a:r>
            <a:r>
              <a:rPr lang="en-US" sz="2000" dirty="0"/>
              <a:t>on the Lord to take care of us. Let </a:t>
            </a:r>
            <a:endParaRPr lang="en-US" sz="2000" dirty="0" smtClean="0"/>
          </a:p>
          <a:p>
            <a:r>
              <a:rPr lang="en-US" sz="2000" dirty="0"/>
              <a:t>t</a:t>
            </a:r>
            <a:r>
              <a:rPr lang="en-US" sz="2000" dirty="0" smtClean="0"/>
              <a:t>his lesson </a:t>
            </a:r>
            <a:r>
              <a:rPr lang="en-US" sz="2000" dirty="0"/>
              <a:t>encourage us to have faith in </a:t>
            </a:r>
            <a:endParaRPr lang="en-US" sz="2000" dirty="0" smtClean="0"/>
          </a:p>
          <a:p>
            <a:r>
              <a:rPr lang="en-US" sz="2000" dirty="0" smtClean="0"/>
              <a:t>God and His </a:t>
            </a:r>
            <a:r>
              <a:rPr lang="en-US" sz="2000" dirty="0"/>
              <a:t>everlasting care for us.</a:t>
            </a:r>
          </a:p>
        </p:txBody>
      </p:sp>
    </p:spTree>
    <p:extLst>
      <p:ext uri="{BB962C8B-B14F-4D97-AF65-F5344CB8AC3E}">
        <p14:creationId xmlns:p14="http://schemas.microsoft.com/office/powerpoint/2010/main" val="1379842159"/>
      </p:ext>
    </p:extLst>
  </p:cSld>
  <p:clrMapOvr>
    <a:masterClrMapping/>
  </p:clrMapOvr>
  <p:transition>
    <p:circle/>
  </p:transition>
  <p:timing>
    <p:tnLst>
      <p:par>
        <p:cTn id="1" dur="indefinite" restart="never" nodeType="tmRoot"/>
      </p:par>
    </p:tnLst>
  </p:timing>
</p:sld>
</file>

<file path=ppt/theme/theme1.xml><?xml version="1.0" encoding="utf-8"?>
<a:theme xmlns:a="http://schemas.openxmlformats.org/drawingml/2006/main" name="Office Them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4323</TotalTime>
  <Words>383</Words>
  <Application>Microsoft Office PowerPoint</Application>
  <PresentationFormat>On-screen Show (4:3)</PresentationFormat>
  <Paragraphs>56</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Century Schoolbook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Pentecost Sunday Baptism in the Spirit</dc:title>
  <dc:creator>Lance Colkmire</dc:creator>
  <cp:lastModifiedBy>Elaine A. McDavid</cp:lastModifiedBy>
  <cp:revision>308</cp:revision>
  <cp:lastPrinted>2023-04-27T20:32:23Z</cp:lastPrinted>
  <dcterms:created xsi:type="dcterms:W3CDTF">2010-02-15T19:17:52Z</dcterms:created>
  <dcterms:modified xsi:type="dcterms:W3CDTF">2023-06-02T19:36:47Z</dcterms:modified>
</cp:coreProperties>
</file>